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8" r:id="rId4"/>
    <p:sldId id="295" r:id="rId5"/>
    <p:sldId id="352" r:id="rId6"/>
    <p:sldId id="353" r:id="rId7"/>
    <p:sldId id="347" r:id="rId8"/>
    <p:sldId id="296" r:id="rId9"/>
    <p:sldId id="332" r:id="rId10"/>
    <p:sldId id="342" r:id="rId11"/>
    <p:sldId id="346" r:id="rId12"/>
    <p:sldId id="354" r:id="rId1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6010" autoAdjust="0"/>
  </p:normalViewPr>
  <p:slideViewPr>
    <p:cSldViewPr>
      <p:cViewPr>
        <p:scale>
          <a:sx n="86" d="100"/>
          <a:sy n="86" d="100"/>
        </p:scale>
        <p:origin x="-1992" y="9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F9FE19-07B1-46F2-8C12-3755B2E32555}" type="datetimeFigureOut">
              <a:rPr lang="en-GB" smtClean="0"/>
              <a:t>14/10/2019</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37190B-3E2B-43C9-8ED8-C01B6F4BB624}" type="slidenum">
              <a:rPr lang="en-GB" smtClean="0"/>
              <a:t>‹#›</a:t>
            </a:fld>
            <a:endParaRPr lang="en-GB"/>
          </a:p>
        </p:txBody>
      </p:sp>
    </p:spTree>
    <p:extLst>
      <p:ext uri="{BB962C8B-B14F-4D97-AF65-F5344CB8AC3E}">
        <p14:creationId xmlns:p14="http://schemas.microsoft.com/office/powerpoint/2010/main" val="251976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383C60-8970-4B16-9615-84507174762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4234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7190B-3E2B-43C9-8ED8-C01B6F4BB624}" type="slidenum">
              <a:rPr lang="en-GB" smtClean="0"/>
              <a:t>8</a:t>
            </a:fld>
            <a:endParaRPr lang="en-GB"/>
          </a:p>
        </p:txBody>
      </p:sp>
    </p:spTree>
    <p:extLst>
      <p:ext uri="{BB962C8B-B14F-4D97-AF65-F5344CB8AC3E}">
        <p14:creationId xmlns:p14="http://schemas.microsoft.com/office/powerpoint/2010/main" val="185190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Some people believe that only their god is the correct one. Some people believe that all gods are false and do not exist. Other people believe they are all true and all different ways to understand one thing.</a:t>
            </a:r>
          </a:p>
          <a:p>
            <a:endParaRPr lang="en-GB" dirty="0" smtClean="0"/>
          </a:p>
          <a:p>
            <a:r>
              <a:rPr lang="en-GB" dirty="0" smtClean="0"/>
              <a:t>About God Hindus believe that there is one eternal force called Brahman. To help Christians to understand Brahman he is represented as lots of different gods with different qualities.</a:t>
            </a:r>
          </a:p>
          <a:p>
            <a:endParaRPr lang="en-GB" dirty="0" smtClean="0"/>
          </a:p>
          <a:p>
            <a:r>
              <a:rPr lang="en-GB" dirty="0" smtClean="0"/>
              <a:t>Jews believe there is only one God. They called God Yahweh. They will worship Yahweh and want to have relationship with him.</a:t>
            </a:r>
          </a:p>
          <a:p>
            <a:endParaRPr lang="en-GB" dirty="0" smtClean="0"/>
          </a:p>
          <a:p>
            <a:r>
              <a:rPr lang="en-GB" dirty="0" smtClean="0"/>
              <a:t>Christians believe that there is only one God but that God is 3 different Persons. This belief is called the Trinity. Christians believe in the Father, the Son, who is called Jesus, and the Holy Spirit.</a:t>
            </a:r>
          </a:p>
          <a:p>
            <a:endParaRPr lang="en-GB" dirty="0" smtClean="0"/>
          </a:p>
          <a:p>
            <a:r>
              <a:rPr lang="en-GB" dirty="0" smtClean="0"/>
              <a:t>Muslims call God Allah. Muslims believe that there is only one God. He is not divided in any way and does not show himself in any different forms. He is one. This belief in one God is called </a:t>
            </a:r>
            <a:r>
              <a:rPr lang="en-GB" dirty="0" err="1" smtClean="0"/>
              <a:t>tawhid</a:t>
            </a:r>
            <a:r>
              <a:rPr lang="en-GB" dirty="0" smtClean="0"/>
              <a:t>.</a:t>
            </a:r>
          </a:p>
          <a:p>
            <a:endParaRPr lang="en-GB" dirty="0" smtClean="0"/>
          </a:p>
          <a:p>
            <a:r>
              <a:rPr lang="en-GB" dirty="0" smtClean="0"/>
              <a:t>Sikh believe in one supreme God called </a:t>
            </a:r>
            <a:r>
              <a:rPr lang="en-GB" dirty="0" err="1" smtClean="0"/>
              <a:t>Waheguru</a:t>
            </a:r>
            <a:r>
              <a:rPr lang="en-GB" dirty="0" smtClean="0"/>
              <a:t> which means supreme teacher. </a:t>
            </a:r>
            <a:r>
              <a:rPr lang="en-GB" dirty="0" err="1" smtClean="0"/>
              <a:t>Waheguru</a:t>
            </a:r>
            <a:r>
              <a:rPr lang="en-GB" dirty="0" smtClean="0"/>
              <a:t> can help to guide Sikhs.  </a:t>
            </a:r>
          </a:p>
          <a:p>
            <a:endParaRPr lang="en-GB" dirty="0" smtClean="0"/>
          </a:p>
          <a:p>
            <a:r>
              <a:rPr lang="en-GB" dirty="0" smtClean="0"/>
              <a:t>Buddhists do not believe in an omnipotent God who watches over them. They do believe that there are gods in the many Buddhist heavens but they are just reincarnations of people.</a:t>
            </a:r>
          </a:p>
          <a:p>
            <a:endParaRPr lang="en-GB" dirty="0"/>
          </a:p>
        </p:txBody>
      </p:sp>
      <p:sp>
        <p:nvSpPr>
          <p:cNvPr id="4" name="Slide Number Placeholder 3"/>
          <p:cNvSpPr>
            <a:spLocks noGrp="1"/>
          </p:cNvSpPr>
          <p:nvPr>
            <p:ph type="sldNum" sz="quarter" idx="10"/>
          </p:nvPr>
        </p:nvSpPr>
        <p:spPr/>
        <p:txBody>
          <a:bodyPr/>
          <a:lstStyle/>
          <a:p>
            <a:fld id="{C537190B-3E2B-43C9-8ED8-C01B6F4BB624}" type="slidenum">
              <a:rPr lang="en-GB" smtClean="0"/>
              <a:t>9</a:t>
            </a:fld>
            <a:endParaRPr lang="en-GB"/>
          </a:p>
        </p:txBody>
      </p:sp>
    </p:spTree>
    <p:extLst>
      <p:ext uri="{BB962C8B-B14F-4D97-AF65-F5344CB8AC3E}">
        <p14:creationId xmlns:p14="http://schemas.microsoft.com/office/powerpoint/2010/main" val="415190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E5EB53-4C2E-4341-84D1-4F78410EDD83}"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598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EBD0D-2AF4-4E8C-A666-F910492153CA}"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929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33F562-5EA3-49B8-8C66-41D97BDE5E7E}"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789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D7814-8DD5-4B55-AD22-3BDB8C8E0B96}"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357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7" y="6119287"/>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7D26-7068-4BE2-A4F1-68D6BEBFE795}"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435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0E5AC6-8212-4D19-B193-07EA782C6B7A}" type="datetime1">
              <a:rPr lang="en-GB" smtClean="0">
                <a:solidFill>
                  <a:prstClr val="black">
                    <a:tint val="75000"/>
                  </a:prstClr>
                </a:solidFill>
              </a:rPr>
              <a:pPr/>
              <a:t>14/10/2019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577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1"/>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4"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4" y="3340101"/>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F0D1D-5111-4E0A-B5AA-14E563BFF6DA}" type="datetime1">
              <a:rPr lang="en-GB" smtClean="0">
                <a:solidFill>
                  <a:prstClr val="black">
                    <a:tint val="75000"/>
                  </a:prstClr>
                </a:solidFill>
              </a:rPr>
              <a:pPr/>
              <a:t>14/10/2019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672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A56EF6-3F91-4657-8156-4A9D26121150}" type="datetime1">
              <a:rPr lang="en-GB" smtClean="0">
                <a:solidFill>
                  <a:prstClr val="black">
                    <a:tint val="75000"/>
                  </a:prstClr>
                </a:solidFill>
              </a:rPr>
              <a:pPr/>
              <a:t>14/10/2019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34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9412E-DBC5-417D-9C62-C2FCD9CE37B8}" type="datetime1">
              <a:rPr lang="en-GB" smtClean="0">
                <a:solidFill>
                  <a:prstClr val="black">
                    <a:tint val="75000"/>
                  </a:prstClr>
                </a:solidFill>
              </a:rPr>
              <a:pPr/>
              <a:t>14/10/2019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869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4"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14473-1C85-466E-AFA9-B404711F6F9B}" type="datetime1">
              <a:rPr lang="en-GB" smtClean="0">
                <a:solidFill>
                  <a:prstClr val="black">
                    <a:tint val="75000"/>
                  </a:prstClr>
                </a:solidFill>
              </a:rPr>
              <a:pPr/>
              <a:t>14/10/2019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235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ABB4A-0EEC-4292-A865-24946CCFF056}" type="datetime1">
              <a:rPr lang="en-GB" smtClean="0">
                <a:solidFill>
                  <a:prstClr val="black">
                    <a:tint val="75000"/>
                  </a:prstClr>
                </a:solidFill>
              </a:rPr>
              <a:pPr/>
              <a:t>14/10/2019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90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A414CA4-2BE0-4881-8EA2-D9084339AE81}" type="datetime1">
              <a:rPr lang="en-GB" smtClean="0">
                <a:solidFill>
                  <a:prstClr val="black">
                    <a:tint val="75000"/>
                  </a:prstClr>
                </a:solidFill>
              </a:rPr>
              <a:pPr/>
              <a:t>14/10/2019</a:t>
            </a:fld>
            <a:endParaRPr lang="en-GB">
              <a:solidFill>
                <a:prstClr val="black">
                  <a:tint val="75000"/>
                </a:prstClr>
              </a:solidFill>
            </a:endParaRPr>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85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guides/zhbpfcw/revision/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question 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42" y="3275856"/>
            <a:ext cx="3960440" cy="29703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2803" y="6084168"/>
            <a:ext cx="6658564" cy="584775"/>
          </a:xfrm>
          <a:prstGeom prst="rect">
            <a:avLst/>
          </a:prstGeom>
          <a:solidFill>
            <a:schemeClr val="tx1"/>
          </a:solidFill>
        </p:spPr>
        <p:txBody>
          <a:bodyPr wrap="square" rtlCol="0">
            <a:spAutoFit/>
          </a:bodyPr>
          <a:lstStyle/>
          <a:p>
            <a:pPr algn="ctr"/>
            <a:r>
              <a:rPr lang="en-GB" sz="3200" u="sng" dirty="0" smtClean="0">
                <a:solidFill>
                  <a:schemeClr val="bg1"/>
                </a:solidFill>
                <a:latin typeface="Aharoni" panose="02010803020104030203" pitchFamily="2" charset="-79"/>
                <a:cs typeface="Aharoni" panose="02010803020104030203" pitchFamily="2" charset="-79"/>
              </a:rPr>
              <a:t>Tackling </a:t>
            </a:r>
            <a:r>
              <a:rPr lang="en-GB" sz="3200" u="sng" smtClean="0">
                <a:solidFill>
                  <a:schemeClr val="bg1"/>
                </a:solidFill>
                <a:latin typeface="Aharoni" panose="02010803020104030203" pitchFamily="2" charset="-79"/>
                <a:cs typeface="Aharoni" panose="02010803020104030203" pitchFamily="2" charset="-79"/>
              </a:rPr>
              <a:t>controversial issues</a:t>
            </a:r>
            <a:endParaRPr lang="en-GB" sz="2400" dirty="0">
              <a:solidFill>
                <a:schemeClr val="bg1"/>
              </a:solidFill>
              <a:latin typeface="Aharoni" panose="02010803020104030203" pitchFamily="2" charset="-79"/>
              <a:cs typeface="Aharoni" panose="02010803020104030203" pitchFamily="2" charset="-79"/>
            </a:endParaRPr>
          </a:p>
        </p:txBody>
      </p:sp>
      <p:sp>
        <p:nvSpPr>
          <p:cNvPr id="17" name="Slide Number Placeholder 3"/>
          <p:cNvSpPr>
            <a:spLocks noGrp="1"/>
          </p:cNvSpPr>
          <p:nvPr>
            <p:ph type="sldNum" sz="quarter" idx="12"/>
          </p:nvPr>
        </p:nvSpPr>
        <p:spPr>
          <a:xfrm>
            <a:off x="4843463" y="8475136"/>
            <a:ext cx="1543050" cy="486833"/>
          </a:xfrm>
          <a:noFill/>
        </p:spPr>
        <p:txBody>
          <a:bodyPr/>
          <a:lstStyle/>
          <a:p>
            <a:fld id="{D54E1A41-9698-411A-809F-AF81FF9C137E}" type="slidenum">
              <a:rPr lang="en-GB" smtClean="0">
                <a:solidFill>
                  <a:prstClr val="black">
                    <a:tint val="75000"/>
                  </a:prstClr>
                </a:solidFill>
              </a:rPr>
              <a:pPr/>
              <a:t>1</a:t>
            </a:fld>
            <a:endParaRPr lang="en-GB" dirty="0">
              <a:solidFill>
                <a:prstClr val="black">
                  <a:tint val="75000"/>
                </a:prstClr>
              </a:solidFill>
            </a:endParaRPr>
          </a:p>
        </p:txBody>
      </p:sp>
      <p:sp>
        <p:nvSpPr>
          <p:cNvPr id="18" name="AutoShape 2" descr="Image result for hindu pantheon"/>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Rectangle 18"/>
          <p:cNvSpPr>
            <a:spLocks noChangeArrowheads="1"/>
          </p:cNvSpPr>
          <p:nvPr/>
        </p:nvSpPr>
        <p:spPr bwMode="auto">
          <a:xfrm>
            <a:off x="55352" y="72827"/>
            <a:ext cx="6686015" cy="896366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endParaRPr lang="en-GB"/>
          </a:p>
        </p:txBody>
      </p:sp>
      <p:sp>
        <p:nvSpPr>
          <p:cNvPr id="20" name="Text Box 28"/>
          <p:cNvSpPr txBox="1">
            <a:spLocks noChangeArrowheads="1"/>
          </p:cNvSpPr>
          <p:nvPr/>
        </p:nvSpPr>
        <p:spPr bwMode="auto">
          <a:xfrm>
            <a:off x="155575" y="120255"/>
            <a:ext cx="6441777" cy="54292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n-GB" sz="2800" dirty="0" smtClean="0">
                <a:solidFill>
                  <a:schemeClr val="bg1"/>
                </a:solidFill>
                <a:effectLst/>
                <a:latin typeface="Verdana"/>
                <a:ea typeface="Calibri"/>
                <a:cs typeface="Times New Roman"/>
              </a:rPr>
              <a:t>WCSA</a:t>
            </a:r>
            <a:endParaRPr lang="en-GB" sz="1100" dirty="0">
              <a:solidFill>
                <a:schemeClr val="bg1"/>
              </a:solidFill>
              <a:effectLst/>
              <a:latin typeface="Calibri"/>
              <a:ea typeface="Calibri"/>
              <a:cs typeface="Times New Roman"/>
            </a:endParaRPr>
          </a:p>
        </p:txBody>
      </p:sp>
      <p:sp>
        <p:nvSpPr>
          <p:cNvPr id="21" name="Text Box 27"/>
          <p:cNvSpPr txBox="1">
            <a:spLocks noChangeArrowheads="1"/>
          </p:cNvSpPr>
          <p:nvPr/>
        </p:nvSpPr>
        <p:spPr bwMode="auto">
          <a:xfrm>
            <a:off x="1250483" y="755576"/>
            <a:ext cx="4251960" cy="1038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GB" sz="4800" dirty="0" smtClean="0">
                <a:effectLst/>
                <a:latin typeface="Verdana"/>
                <a:ea typeface="Calibri"/>
                <a:cs typeface="Times New Roman"/>
              </a:rPr>
              <a:t>Religious Studies</a:t>
            </a:r>
            <a:endParaRPr lang="en-GB" sz="1100" dirty="0">
              <a:effectLst/>
              <a:latin typeface="Calibri"/>
              <a:ea typeface="Calibri"/>
              <a:cs typeface="Times New Roman"/>
            </a:endParaRPr>
          </a:p>
        </p:txBody>
      </p:sp>
      <p:sp>
        <p:nvSpPr>
          <p:cNvPr id="22" name="Text Box 9"/>
          <p:cNvSpPr txBox="1">
            <a:spLocks noChangeArrowheads="1"/>
          </p:cNvSpPr>
          <p:nvPr/>
        </p:nvSpPr>
        <p:spPr bwMode="auto">
          <a:xfrm>
            <a:off x="155574" y="2411760"/>
            <a:ext cx="6441777" cy="864096"/>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n-GB" sz="2400" dirty="0">
                <a:solidFill>
                  <a:schemeClr val="bg1"/>
                </a:solidFill>
                <a:effectLst/>
                <a:latin typeface="Verdana"/>
                <a:ea typeface="Calibri"/>
                <a:cs typeface="Times New Roman"/>
              </a:rPr>
              <a:t>Home Learning </a:t>
            </a:r>
            <a:r>
              <a:rPr lang="en-GB" sz="2400" dirty="0" smtClean="0">
                <a:solidFill>
                  <a:schemeClr val="bg1"/>
                </a:solidFill>
                <a:effectLst/>
                <a:latin typeface="Verdana"/>
                <a:ea typeface="Calibri"/>
                <a:cs typeface="Times New Roman"/>
              </a:rPr>
              <a:t>Booklet </a:t>
            </a:r>
            <a:br>
              <a:rPr lang="en-GB" sz="2400" dirty="0" smtClean="0">
                <a:solidFill>
                  <a:schemeClr val="bg1"/>
                </a:solidFill>
                <a:effectLst/>
                <a:latin typeface="Verdana"/>
                <a:ea typeface="Calibri"/>
                <a:cs typeface="Times New Roman"/>
              </a:rPr>
            </a:br>
            <a:r>
              <a:rPr lang="en-GB" sz="2400" dirty="0" smtClean="0">
                <a:solidFill>
                  <a:schemeClr val="bg1"/>
                </a:solidFill>
                <a:effectLst/>
                <a:latin typeface="Verdana"/>
                <a:ea typeface="Calibri"/>
                <a:cs typeface="Times New Roman"/>
              </a:rPr>
              <a:t>Learning </a:t>
            </a:r>
            <a:r>
              <a:rPr lang="en-GB" sz="2400" dirty="0">
                <a:solidFill>
                  <a:schemeClr val="bg1"/>
                </a:solidFill>
                <a:effectLst/>
                <a:latin typeface="Verdana"/>
                <a:ea typeface="Calibri"/>
                <a:cs typeface="Times New Roman"/>
              </a:rPr>
              <a:t>Cycle </a:t>
            </a:r>
            <a:r>
              <a:rPr lang="en-GB" sz="2400" dirty="0">
                <a:solidFill>
                  <a:schemeClr val="bg1"/>
                </a:solidFill>
                <a:latin typeface="Verdana"/>
                <a:ea typeface="Calibri"/>
                <a:cs typeface="Times New Roman"/>
              </a:rPr>
              <a:t>2</a:t>
            </a:r>
            <a:r>
              <a:rPr lang="en-GB" sz="2400" dirty="0" smtClean="0">
                <a:solidFill>
                  <a:schemeClr val="bg1"/>
                </a:solidFill>
                <a:latin typeface="Verdana"/>
                <a:ea typeface="Calibri"/>
                <a:cs typeface="Times New Roman"/>
              </a:rPr>
              <a:t> Y9</a:t>
            </a:r>
            <a:endParaRPr lang="en-GB" sz="1100" dirty="0">
              <a:solidFill>
                <a:schemeClr val="bg1"/>
              </a:solidFill>
              <a:effectLst/>
              <a:latin typeface="Calibri"/>
              <a:ea typeface="Calibri"/>
              <a:cs typeface="Times New Roman"/>
            </a:endParaRPr>
          </a:p>
        </p:txBody>
      </p:sp>
      <p:sp>
        <p:nvSpPr>
          <p:cNvPr id="23" name="Text Box 16"/>
          <p:cNvSpPr txBox="1">
            <a:spLocks noChangeArrowheads="1"/>
          </p:cNvSpPr>
          <p:nvPr/>
        </p:nvSpPr>
        <p:spPr bwMode="auto">
          <a:xfrm>
            <a:off x="57150" y="7227143"/>
            <a:ext cx="6800850" cy="657225"/>
          </a:xfrm>
          <a:prstGeom prst="rect">
            <a:avLst/>
          </a:prstGeom>
          <a:noFill/>
          <a:ln>
            <a:noFill/>
          </a:ln>
          <a:extLst/>
        </p:spPr>
        <p:txBody>
          <a:bodyPr rot="0" vert="horz" wrap="square" lIns="91440" tIns="45720" rIns="91440" bIns="45720" anchor="t" anchorCtr="0" upright="1">
            <a:noAutofit/>
          </a:bodyPr>
          <a:lstStyle/>
          <a:p>
            <a:pPr>
              <a:lnSpc>
                <a:spcPct val="115000"/>
              </a:lnSpc>
              <a:spcAft>
                <a:spcPts val="1000"/>
              </a:spcAft>
            </a:pPr>
            <a:r>
              <a:rPr lang="en-GB" sz="1600" b="1" dirty="0">
                <a:effectLst/>
                <a:latin typeface="Kristen ITC"/>
                <a:ea typeface="Calibri"/>
                <a:cs typeface="Times New Roman"/>
              </a:rPr>
              <a:t>Name: </a:t>
            </a:r>
            <a:r>
              <a:rPr lang="en-GB" sz="2000" b="1" dirty="0">
                <a:effectLst/>
                <a:latin typeface="Kristen ITC"/>
                <a:ea typeface="Calibri"/>
                <a:cs typeface="Times New Roman"/>
              </a:rPr>
              <a:t>_______________________________</a:t>
            </a:r>
            <a:r>
              <a:rPr lang="en-GB" sz="1600" b="1" dirty="0">
                <a:effectLst/>
                <a:latin typeface="Kristen ITC"/>
                <a:ea typeface="Calibri"/>
                <a:cs typeface="Times New Roman"/>
              </a:rPr>
              <a:t>Tutor Group: </a:t>
            </a:r>
            <a:r>
              <a:rPr lang="en-GB" sz="1600" b="1" dirty="0">
                <a:latin typeface="Kristen ITC"/>
                <a:ea typeface="Calibri"/>
                <a:cs typeface="Times New Roman"/>
              </a:rPr>
              <a:t>9</a:t>
            </a:r>
            <a:r>
              <a:rPr lang="en-GB" sz="2000" b="1" dirty="0" smtClean="0">
                <a:latin typeface="Kristen ITC"/>
                <a:ea typeface="Calibri"/>
                <a:cs typeface="Times New Roman"/>
              </a:rPr>
              <a:t>___</a:t>
            </a:r>
            <a:endParaRPr lang="en-GB" sz="1600" b="1" dirty="0" smtClean="0">
              <a:latin typeface="Kristen ITC"/>
              <a:ea typeface="Calibri"/>
              <a:cs typeface="Times New Roman"/>
            </a:endParaRPr>
          </a:p>
          <a:p>
            <a:pPr>
              <a:lnSpc>
                <a:spcPct val="115000"/>
              </a:lnSpc>
              <a:spcAft>
                <a:spcPts val="1000"/>
              </a:spcAft>
            </a:pPr>
            <a:r>
              <a:rPr lang="en-GB" sz="1600" b="1" dirty="0" smtClean="0">
                <a:latin typeface="Kristen ITC"/>
                <a:ea typeface="Calibri"/>
                <a:cs typeface="Times New Roman"/>
              </a:rPr>
              <a:t/>
            </a:r>
            <a:br>
              <a:rPr lang="en-GB" sz="1600" b="1" dirty="0" smtClean="0">
                <a:latin typeface="Kristen ITC"/>
                <a:ea typeface="Calibri"/>
                <a:cs typeface="Times New Roman"/>
              </a:rPr>
            </a:br>
            <a:r>
              <a:rPr lang="en-GB" sz="1600" b="1" dirty="0" smtClean="0">
                <a:latin typeface="Kristen ITC"/>
                <a:ea typeface="Calibri"/>
                <a:cs typeface="Times New Roman"/>
              </a:rPr>
              <a:t>Target Grade</a:t>
            </a:r>
            <a:r>
              <a:rPr lang="en-GB" sz="2000" b="1" dirty="0" smtClean="0">
                <a:latin typeface="Kristen ITC"/>
                <a:ea typeface="Calibri"/>
                <a:cs typeface="Times New Roman"/>
              </a:rPr>
              <a:t>:</a:t>
            </a:r>
            <a:r>
              <a:rPr lang="en-GB" sz="2000" b="1" dirty="0" smtClean="0">
                <a:effectLst/>
                <a:latin typeface="Kristen ITC"/>
                <a:ea typeface="Calibri"/>
                <a:cs typeface="Times New Roman"/>
              </a:rPr>
              <a:t>________             Class: </a:t>
            </a:r>
            <a:r>
              <a:rPr lang="en-GB" sz="2000" b="1" dirty="0">
                <a:latin typeface="Kristen ITC"/>
                <a:ea typeface="Calibri"/>
                <a:cs typeface="Times New Roman"/>
              </a:rPr>
              <a:t>9</a:t>
            </a:r>
            <a:r>
              <a:rPr lang="en-GB" sz="2000" b="1" dirty="0" smtClean="0">
                <a:effectLst/>
                <a:latin typeface="Kristen ITC"/>
                <a:ea typeface="Calibri"/>
                <a:cs typeface="Times New Roman"/>
              </a:rPr>
              <a:t>_________</a:t>
            </a:r>
            <a:endParaRPr lang="en-GB" sz="1600" b="1" dirty="0" smtClean="0">
              <a:effectLst/>
              <a:latin typeface="Kristen ITC"/>
              <a:ea typeface="Calibri"/>
              <a:cs typeface="Times New Roman"/>
            </a:endParaRPr>
          </a:p>
        </p:txBody>
      </p:sp>
      <p:sp>
        <p:nvSpPr>
          <p:cNvPr id="24" name="Text Box 2"/>
          <p:cNvSpPr txBox="1">
            <a:spLocks noChangeArrowheads="1"/>
          </p:cNvSpPr>
          <p:nvPr/>
        </p:nvSpPr>
        <p:spPr bwMode="auto">
          <a:xfrm>
            <a:off x="44624" y="8480995"/>
            <a:ext cx="6800850" cy="771525"/>
          </a:xfrm>
          <a:prstGeom prst="rect">
            <a:avLst/>
          </a:prstGeom>
          <a:noFill/>
          <a:ln>
            <a:noFill/>
          </a:ln>
          <a:extLst/>
        </p:spPr>
        <p:txBody>
          <a:bodyPr rot="0" vert="horz" wrap="square" lIns="91440" tIns="45720" rIns="91440" bIns="45720" anchor="t" anchorCtr="0" upright="1">
            <a:noAutofit/>
          </a:bodyPr>
          <a:lstStyle/>
          <a:p>
            <a:pPr>
              <a:lnSpc>
                <a:spcPct val="115000"/>
              </a:lnSpc>
              <a:spcAft>
                <a:spcPts val="1000"/>
              </a:spcAft>
            </a:pPr>
            <a:r>
              <a:rPr lang="en-GB" sz="1600" b="1" dirty="0" smtClean="0">
                <a:effectLst/>
                <a:latin typeface="Kristen ITC"/>
                <a:ea typeface="Calibri"/>
                <a:cs typeface="Times New Roman"/>
              </a:rPr>
              <a:t>Teacher: </a:t>
            </a:r>
            <a:r>
              <a:rPr lang="en-GB" sz="2000" b="1" dirty="0">
                <a:effectLst/>
                <a:latin typeface="Kristen ITC"/>
                <a:ea typeface="Calibri"/>
                <a:cs typeface="Times New Roman"/>
              </a:rPr>
              <a:t>___________________________________</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427696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9401" y="-36512"/>
            <a:ext cx="6046625" cy="584775"/>
          </a:xfrm>
          <a:prstGeom prst="rect">
            <a:avLst/>
          </a:prstGeom>
          <a:noFill/>
        </p:spPr>
        <p:txBody>
          <a:bodyPr wrap="square" rtlCol="0">
            <a:spAutoFit/>
          </a:bodyPr>
          <a:lstStyle/>
          <a:p>
            <a:r>
              <a:rPr lang="en-GB" sz="3200" b="1" u="sng" dirty="0" smtClean="0"/>
              <a:t>Week 7 – Exam style question</a:t>
            </a:r>
            <a:endParaRPr lang="en-GB" sz="3200" b="1" u="sng" dirty="0"/>
          </a:p>
        </p:txBody>
      </p:sp>
      <p:sp>
        <p:nvSpPr>
          <p:cNvPr id="6" name="TextBox 5"/>
          <p:cNvSpPr txBox="1"/>
          <p:nvPr/>
        </p:nvSpPr>
        <p:spPr>
          <a:xfrm>
            <a:off x="44624" y="581943"/>
            <a:ext cx="6781402" cy="83099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In RS you have a variety of question types. One is a 4 mark explain question. These will start Explain 2 and then say either similar or contrasting. Contrasting just means different.</a:t>
            </a:r>
          </a:p>
          <a:p>
            <a:r>
              <a:rPr lang="en-GB" sz="1200" dirty="0" smtClean="0">
                <a:latin typeface="Comic Sans MS" pitchFamily="66" charset="0"/>
              </a:rPr>
              <a:t>These require 2 developed points for each question. Have a go at the one below – You could talk about lesser Jihad for one view and greater Jihad for another.</a:t>
            </a:r>
            <a:endParaRPr lang="en-GB" sz="1200" dirty="0" smtClean="0">
              <a:solidFill>
                <a:schemeClr val="tx1"/>
              </a:solidFill>
              <a:latin typeface="Comic Sans MS" pitchFamily="66" charset="0"/>
            </a:endParaRPr>
          </a:p>
        </p:txBody>
      </p:sp>
      <p:sp>
        <p:nvSpPr>
          <p:cNvPr id="8"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sophie scholl"/>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45989" y="1792719"/>
            <a:ext cx="6832469" cy="3139321"/>
          </a:xfrm>
          <a:prstGeom prst="rect">
            <a:avLst/>
          </a:prstGeom>
          <a:noFill/>
        </p:spPr>
        <p:txBody>
          <a:bodyPr wrap="square" rtlCol="0">
            <a:spAutoFit/>
          </a:bodyPr>
          <a:lstStyle/>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endParaRPr lang="en-GB" sz="1200" dirty="0">
              <a:solidFill>
                <a:schemeClr val="bg1">
                  <a:lumMod val="50000"/>
                </a:schemeClr>
              </a:solidFill>
            </a:endParaRPr>
          </a:p>
        </p:txBody>
      </p:sp>
      <p:sp>
        <p:nvSpPr>
          <p:cNvPr id="14" name="TextBox 13"/>
          <p:cNvSpPr txBox="1"/>
          <p:nvPr/>
        </p:nvSpPr>
        <p:spPr>
          <a:xfrm>
            <a:off x="182979" y="1464726"/>
            <a:ext cx="4574329" cy="338554"/>
          </a:xfrm>
          <a:prstGeom prst="rect">
            <a:avLst/>
          </a:prstGeom>
          <a:noFill/>
        </p:spPr>
        <p:txBody>
          <a:bodyPr wrap="none" rtlCol="0">
            <a:spAutoFit/>
          </a:bodyPr>
          <a:lstStyle/>
          <a:p>
            <a:r>
              <a:rPr lang="en-GB" sz="1600" b="1" dirty="0" smtClean="0"/>
              <a:t>Explain two </a:t>
            </a:r>
            <a:r>
              <a:rPr lang="en-GB" sz="1600" b="1" dirty="0" smtClean="0"/>
              <a:t>contrasting Muslim </a:t>
            </a:r>
            <a:r>
              <a:rPr lang="en-GB" sz="1600" b="1" dirty="0" smtClean="0"/>
              <a:t>views about </a:t>
            </a:r>
            <a:r>
              <a:rPr lang="en-GB" sz="1600" b="1" dirty="0" smtClean="0"/>
              <a:t>Jihad</a:t>
            </a:r>
            <a:r>
              <a:rPr lang="en-GB" sz="1600" b="1" dirty="0" smtClean="0"/>
              <a:t>.  </a:t>
            </a:r>
            <a:endParaRPr lang="en-GB" sz="1600" b="1" dirty="0"/>
          </a:p>
        </p:txBody>
      </p:sp>
      <p:sp>
        <p:nvSpPr>
          <p:cNvPr id="15" name="TextBox 14"/>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sp>
        <p:nvSpPr>
          <p:cNvPr id="16" name="TextBox 15"/>
          <p:cNvSpPr txBox="1"/>
          <p:nvPr/>
        </p:nvSpPr>
        <p:spPr>
          <a:xfrm>
            <a:off x="4473318" y="5373966"/>
            <a:ext cx="2352707" cy="1877437"/>
          </a:xfrm>
          <a:prstGeom prst="rect">
            <a:avLst/>
          </a:prstGeom>
          <a:noFill/>
        </p:spPr>
        <p:txBody>
          <a:bodyPr wrap="square" rtlCol="0">
            <a:spAutoFit/>
          </a:bodyPr>
          <a:lstStyle/>
          <a:p>
            <a:r>
              <a:rPr lang="en-GB" sz="1400" i="1" dirty="0" smtClean="0"/>
              <a:t>Some people </a:t>
            </a:r>
            <a:r>
              <a:rPr lang="en-GB" sz="1400" i="1" dirty="0" smtClean="0"/>
              <a:t>believe Jihad is about internal struggles …</a:t>
            </a:r>
            <a:endParaRPr lang="en-GB" sz="1400" i="1" dirty="0" smtClean="0"/>
          </a:p>
          <a:p>
            <a:r>
              <a:rPr lang="en-GB" sz="1400" i="1" dirty="0" smtClean="0"/>
              <a:t>An example of this may be …</a:t>
            </a:r>
            <a:r>
              <a:rPr lang="en-GB" sz="1400" i="1" dirty="0" smtClean="0"/>
              <a:t/>
            </a:r>
            <a:br>
              <a:rPr lang="en-GB" sz="1400" i="1" dirty="0" smtClean="0"/>
            </a:br>
            <a:endParaRPr lang="en-GB" sz="1400" i="1" dirty="0" smtClean="0"/>
          </a:p>
          <a:p>
            <a:r>
              <a:rPr lang="en-GB" sz="1400" i="1" dirty="0" smtClean="0"/>
              <a:t>However, some say it is linked to an external struggle …</a:t>
            </a:r>
            <a:endParaRPr lang="en-GB" sz="1400" i="1" dirty="0"/>
          </a:p>
          <a:p>
            <a:r>
              <a:rPr lang="en-GB" sz="1400" i="1" dirty="0"/>
              <a:t>This </a:t>
            </a:r>
            <a:r>
              <a:rPr lang="en-GB" sz="1400" i="1" dirty="0" smtClean="0"/>
              <a:t>is where …</a:t>
            </a:r>
            <a:endParaRPr lang="en-GB" sz="1400" i="1" dirty="0"/>
          </a:p>
          <a:p>
            <a:endParaRPr lang="en-GB" i="1" dirty="0"/>
          </a:p>
        </p:txBody>
      </p:sp>
      <p:sp>
        <p:nvSpPr>
          <p:cNvPr id="18" name="TextBox 17"/>
          <p:cNvSpPr txBox="1"/>
          <p:nvPr/>
        </p:nvSpPr>
        <p:spPr>
          <a:xfrm>
            <a:off x="594670" y="5140937"/>
            <a:ext cx="184731" cy="369332"/>
          </a:xfrm>
          <a:prstGeom prst="rect">
            <a:avLst/>
          </a:prstGeom>
          <a:noFill/>
        </p:spPr>
        <p:txBody>
          <a:bodyPr wrap="none" rtlCol="0">
            <a:spAutoFit/>
          </a:bodyPr>
          <a:lstStyle/>
          <a:p>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953963717"/>
              </p:ext>
            </p:extLst>
          </p:nvPr>
        </p:nvGraphicFramePr>
        <p:xfrm>
          <a:off x="182979" y="5508104"/>
          <a:ext cx="3566472" cy="1912620"/>
        </p:xfrm>
        <a:graphic>
          <a:graphicData uri="http://schemas.openxmlformats.org/drawingml/2006/table">
            <a:tbl>
              <a:tblPr firstRow="1" bandRow="1">
                <a:tableStyleId>{5C22544A-7EE6-4342-B048-85BDC9FD1C3A}</a:tableStyleId>
              </a:tblPr>
              <a:tblGrid>
                <a:gridCol w="2630368"/>
                <a:gridCol w="936104"/>
              </a:tblGrid>
              <a:tr h="160608">
                <a:tc>
                  <a:txBody>
                    <a:bodyPr/>
                    <a:lstStyle/>
                    <a:p>
                      <a:r>
                        <a:rPr lang="en-GB" dirty="0" smtClean="0">
                          <a:solidFill>
                            <a:schemeClr val="tx1"/>
                          </a:solidFill>
                        </a:rPr>
                        <a:t>Description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solidFill>
                            <a:schemeClr val="tx1"/>
                          </a:solidFill>
                        </a:rPr>
                        <a:t>Awarded</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solidFill>
                            <a:schemeClr val="tx1"/>
                          </a:solidFill>
                        </a:rPr>
                        <a:t>Describe arguments</a:t>
                      </a:r>
                      <a:r>
                        <a:rPr lang="en-GB" baseline="0" dirty="0" smtClean="0">
                          <a:solidFill>
                            <a:schemeClr val="tx1"/>
                          </a:solidFill>
                        </a:rPr>
                        <a:t> for or against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solidFill>
                            <a:schemeClr val="tx1"/>
                          </a:solidFill>
                        </a:rPr>
                        <a:t>Describe arguments for</a:t>
                      </a:r>
                      <a:r>
                        <a:rPr lang="en-GB" baseline="0" dirty="0" smtClean="0">
                          <a:solidFill>
                            <a:schemeClr val="tx1"/>
                          </a:solidFill>
                        </a:rPr>
                        <a:t> and against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solidFill>
                            <a:schemeClr val="tx1"/>
                          </a:solidFill>
                        </a:rPr>
                        <a:t>Explain arguments for and against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solidFill>
                            <a:schemeClr val="tx1"/>
                          </a:solidFill>
                        </a:rPr>
                        <a:t>Explain arguments in detail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810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8880" y="-36512"/>
            <a:ext cx="4477146" cy="584775"/>
          </a:xfrm>
          <a:prstGeom prst="rect">
            <a:avLst/>
          </a:prstGeom>
          <a:noFill/>
        </p:spPr>
        <p:txBody>
          <a:bodyPr wrap="square" rtlCol="0">
            <a:spAutoFit/>
          </a:bodyPr>
          <a:lstStyle/>
          <a:p>
            <a:r>
              <a:rPr lang="en-GB" sz="3200" b="1" u="sng" dirty="0" err="1" smtClean="0"/>
              <a:t>REvision</a:t>
            </a:r>
            <a:endParaRPr lang="en-GB" sz="3200" b="1" u="sng" dirty="0"/>
          </a:p>
        </p:txBody>
      </p:sp>
      <p:sp>
        <p:nvSpPr>
          <p:cNvPr id="6" name="TextBox 5"/>
          <p:cNvSpPr txBox="1"/>
          <p:nvPr/>
        </p:nvSpPr>
        <p:spPr>
          <a:xfrm>
            <a:off x="44624" y="581943"/>
            <a:ext cx="6781402" cy="46166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Not everyone revises in the same way. Now is the time to find out how you best revise. See below for some key tips. </a:t>
            </a:r>
          </a:p>
        </p:txBody>
      </p:sp>
      <p:sp>
        <p:nvSpPr>
          <p:cNvPr id="8"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sophie scholl"/>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307975" y="5703788"/>
            <a:ext cx="6433393" cy="646331"/>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Mind maps, past paper questions, flash cards, writing songs, visual note taking, recording yourself, look cover write check, get someone to test you, write tables, etc…</a:t>
            </a:r>
          </a:p>
          <a:p>
            <a:endParaRPr lang="en-GB" sz="1200" dirty="0" smtClean="0">
              <a:solidFill>
                <a:schemeClr val="tx1"/>
              </a:solidFill>
              <a:latin typeface="Comic Sans MS" pitchFamily="66" charset="0"/>
            </a:endParaRPr>
          </a:p>
        </p:txBody>
      </p:sp>
      <p:sp>
        <p:nvSpPr>
          <p:cNvPr id="10" name="AutoShape 7" descr="Image result for sophie scholl"/>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155575" y="50146"/>
            <a:ext cx="1041177" cy="369332"/>
          </a:xfrm>
          <a:prstGeom prst="rect">
            <a:avLst/>
          </a:prstGeom>
          <a:noFill/>
          <a:ln>
            <a:solidFill>
              <a:schemeClr val="tx1"/>
            </a:solidFill>
          </a:ln>
        </p:spPr>
        <p:txBody>
          <a:bodyPr wrap="square" rtlCol="0">
            <a:spAutoFit/>
          </a:bodyPr>
          <a:lstStyle/>
          <a:p>
            <a:r>
              <a:rPr lang="en-GB" b="1" u="sng" dirty="0" err="1" smtClean="0"/>
              <a:t>REvision</a:t>
            </a:r>
            <a:endParaRPr lang="en-GB" b="1" u="sng" dirty="0"/>
          </a:p>
        </p:txBody>
      </p:sp>
      <p:sp>
        <p:nvSpPr>
          <p:cNvPr id="2" name="AutoShape 2" descr="Image result for how to rev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79" y="1118152"/>
            <a:ext cx="5661248" cy="424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3933056" y="3923928"/>
            <a:ext cx="288032"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5574" y="6525180"/>
            <a:ext cx="6670452" cy="1077218"/>
          </a:xfrm>
          <a:prstGeom prst="rect">
            <a:avLst/>
          </a:prstGeom>
          <a:noFill/>
        </p:spPr>
        <p:txBody>
          <a:bodyPr wrap="square" rtlCol="0">
            <a:spAutoFit/>
          </a:bodyPr>
          <a:lstStyle/>
          <a:p>
            <a:r>
              <a:rPr lang="en-GB" sz="1600" dirty="0" smtClean="0"/>
              <a:t>Parent/Carer Signature</a:t>
            </a:r>
            <a:r>
              <a:rPr lang="en-GB" sz="1600" dirty="0"/>
              <a:t> </a:t>
            </a:r>
            <a:r>
              <a:rPr lang="en-GB" sz="1600" dirty="0" smtClean="0"/>
              <a:t>to confirm you carried out revision</a:t>
            </a:r>
            <a:br>
              <a:rPr lang="en-GB" sz="1600" dirty="0" smtClean="0"/>
            </a:br>
            <a:r>
              <a:rPr lang="en-GB" sz="1600" dirty="0" smtClean="0"/>
              <a:t>for your assessment:</a:t>
            </a:r>
          </a:p>
          <a:p>
            <a:endParaRPr lang="en-GB" sz="1600" dirty="0" smtClean="0"/>
          </a:p>
          <a:p>
            <a:r>
              <a:rPr lang="en-GB" sz="1600" dirty="0" smtClean="0"/>
              <a:t>Signed……………………………………………………………… Date: ………………………….</a:t>
            </a:r>
            <a:endParaRPr lang="en-GB" sz="1600" dirty="0"/>
          </a:p>
        </p:txBody>
      </p:sp>
    </p:spTree>
    <p:extLst>
      <p:ext uri="{BB962C8B-B14F-4D97-AF65-F5344CB8AC3E}">
        <p14:creationId xmlns:p14="http://schemas.microsoft.com/office/powerpoint/2010/main" val="175254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4E1A41-9698-411A-809F-AF81FF9C137E}" type="slidenum">
              <a:rPr lang="en-GB" smtClean="0">
                <a:solidFill>
                  <a:prstClr val="black">
                    <a:tint val="75000"/>
                  </a:prstClr>
                </a:solidFill>
              </a:rPr>
              <a:pPr/>
              <a:t>12</a:t>
            </a:fld>
            <a:endParaRPr lang="en-GB">
              <a:solidFill>
                <a:prstClr val="black">
                  <a:tint val="75000"/>
                </a:prstClr>
              </a:solidFill>
            </a:endParaRPr>
          </a:p>
        </p:txBody>
      </p:sp>
      <p:sp>
        <p:nvSpPr>
          <p:cNvPr id="5" name="Text Box 2"/>
          <p:cNvSpPr txBox="1">
            <a:spLocks noChangeArrowheads="1"/>
          </p:cNvSpPr>
          <p:nvPr/>
        </p:nvSpPr>
        <p:spPr bwMode="auto">
          <a:xfrm rot="5400000">
            <a:off x="4620380" y="4100699"/>
            <a:ext cx="3017837" cy="1080120"/>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Arial" pitchFamily="34" charset="0"/>
                <a:cs typeface="Arial" pitchFamily="34" charset="0"/>
              </a:rPr>
              <a:t>RE-Asking difficult 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000000"/>
                </a:solidFill>
                <a:effectLst/>
                <a:latin typeface="Arial" pitchFamily="34" charset="0"/>
                <a:cs typeface="Arial" pitchFamily="34" charset="0"/>
              </a:rPr>
              <a:t>In this unit you will discuss some questions that have complicated answers.  There will be a focus on the religion of Islam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rot="5400000">
            <a:off x="2380381" y="-1364156"/>
            <a:ext cx="2664297" cy="589565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33350" tIns="95250" rIns="133350" bIns="1333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125"/>
              </a:spcAft>
              <a:buClrTx/>
              <a:buSzTx/>
              <a:buFontTx/>
              <a:buNone/>
              <a:tabLst/>
            </a:pPr>
            <a:r>
              <a:rPr kumimoji="0" lang="en-GB" altLang="en-US" sz="1100" b="1" i="0" u="none" strike="noStrike" cap="none" normalizeH="0" baseline="0" dirty="0" smtClean="0">
                <a:ln>
                  <a:noFill/>
                </a:ln>
                <a:solidFill>
                  <a:srgbClr val="424242"/>
                </a:solidFill>
                <a:effectLst/>
                <a:cs typeface="Arial" pitchFamily="34" charset="0"/>
              </a:rPr>
              <a:t>Do all women have to wear a veil?</a:t>
            </a:r>
          </a:p>
          <a:p>
            <a:pPr marL="0" marR="0" lvl="0" indent="0" algn="l" defTabSz="914400" rtl="0" eaLnBrk="1" fontAlgn="base" latinLnBrk="0" hangingPunct="1">
              <a:lnSpc>
                <a:spcPct val="100000"/>
              </a:lnSpc>
              <a:spcBef>
                <a:spcPct val="0"/>
              </a:spcBef>
              <a:spcAft>
                <a:spcPts val="1125"/>
              </a:spcAft>
              <a:buClrTx/>
              <a:buSzTx/>
              <a:buFontTx/>
              <a:buNone/>
              <a:tabLst/>
            </a:pPr>
            <a:r>
              <a:rPr kumimoji="0" lang="en-GB" altLang="en-US" sz="1100" b="0" i="0" u="none" strike="noStrike" cap="none" normalizeH="0" baseline="0" dirty="0" smtClean="0">
                <a:ln>
                  <a:noFill/>
                </a:ln>
                <a:solidFill>
                  <a:srgbClr val="424242"/>
                </a:solidFill>
                <a:effectLst/>
                <a:cs typeface="Arial" pitchFamily="34" charset="0"/>
              </a:rPr>
              <a:t>Hijab is an Arabic word meaning barrier or partition.</a:t>
            </a:r>
          </a:p>
          <a:p>
            <a:pPr marL="0" marR="0" lvl="0" indent="0" algn="l" defTabSz="914400" rtl="0" eaLnBrk="1" fontAlgn="base" latinLnBrk="0" hangingPunct="1">
              <a:lnSpc>
                <a:spcPct val="100000"/>
              </a:lnSpc>
              <a:spcBef>
                <a:spcPct val="0"/>
              </a:spcBef>
              <a:spcAft>
                <a:spcPts val="1125"/>
              </a:spcAft>
              <a:buClrTx/>
              <a:buSzTx/>
              <a:buFontTx/>
              <a:buNone/>
              <a:tabLst/>
            </a:pPr>
            <a:r>
              <a:rPr kumimoji="0" lang="en-GB" altLang="en-US" sz="1100" b="0" i="0" u="none" strike="noStrike" cap="none" normalizeH="0" baseline="0" dirty="0" smtClean="0">
                <a:ln>
                  <a:noFill/>
                </a:ln>
                <a:solidFill>
                  <a:srgbClr val="424242"/>
                </a:solidFill>
                <a:effectLst/>
                <a:cs typeface="Arial" pitchFamily="34" charset="0"/>
              </a:rPr>
              <a:t>In Islam, however, it has a broader meaning. It is the principle of modesty and includes behaviour as well as dress for both males and females.</a:t>
            </a:r>
          </a:p>
          <a:p>
            <a:pPr marL="0" marR="0" lvl="0" indent="0" algn="l" defTabSz="914400" rtl="0" eaLnBrk="1" fontAlgn="base" latinLnBrk="0" hangingPunct="1">
              <a:lnSpc>
                <a:spcPct val="100000"/>
              </a:lnSpc>
              <a:spcBef>
                <a:spcPct val="0"/>
              </a:spcBef>
              <a:spcAft>
                <a:spcPts val="1125"/>
              </a:spcAft>
              <a:buClrTx/>
              <a:buSzTx/>
              <a:buFontTx/>
              <a:buNone/>
              <a:tabLst/>
            </a:pPr>
            <a:r>
              <a:rPr kumimoji="0" lang="en-GB" altLang="en-US" sz="1100" b="0" i="0" u="none" strike="noStrike" cap="none" normalizeH="0" baseline="0" dirty="0" smtClean="0">
                <a:ln>
                  <a:noFill/>
                </a:ln>
                <a:solidFill>
                  <a:srgbClr val="424242"/>
                </a:solidFill>
                <a:effectLst/>
                <a:cs typeface="Arial" pitchFamily="34" charset="0"/>
              </a:rPr>
              <a:t>The most visible form of hijab is the head covering that many Muslim women wear. Hijab however goes beyond the head scarf. In one popular school of Islamic thought, hijab refers to the complete covering of everything except the hands, face and feet in long, loose and non see-through garments. </a:t>
            </a:r>
          </a:p>
          <a:p>
            <a:pPr marL="0" marR="0" lvl="0" indent="0" algn="l" defTabSz="914400" rtl="0" eaLnBrk="1" fontAlgn="base" latinLnBrk="0" hangingPunct="1">
              <a:lnSpc>
                <a:spcPct val="100000"/>
              </a:lnSpc>
              <a:spcBef>
                <a:spcPct val="0"/>
              </a:spcBef>
              <a:spcAft>
                <a:spcPts val="1125"/>
              </a:spcAft>
              <a:buClrTx/>
              <a:buSzTx/>
              <a:buFontTx/>
              <a:buNone/>
              <a:tabLst/>
            </a:pPr>
            <a:r>
              <a:rPr kumimoji="0" lang="en-GB" altLang="en-US" sz="1100" b="0" i="0" u="none" strike="noStrike" cap="none" normalizeH="0" baseline="0" dirty="0" smtClean="0">
                <a:ln>
                  <a:noFill/>
                </a:ln>
                <a:solidFill>
                  <a:srgbClr val="424242"/>
                </a:solidFill>
                <a:effectLst/>
                <a:cs typeface="Arial" pitchFamily="34" charset="0"/>
              </a:rPr>
              <a:t>Modesty rules are open to a wide range of interpretations. Some Muslim women wear full-body garments that only expose their eyes. Some cover every part of the body except their face and hands. Some believe only their hair or their cleavage is compulsory to hide, and others do not observe any special dress rules.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err="1" smtClean="0">
                <a:ln>
                  <a:noFill/>
                </a:ln>
                <a:solidFill>
                  <a:srgbClr val="424242"/>
                </a:solidFill>
                <a:effectLst/>
                <a:cs typeface="Arial" pitchFamily="34" charset="0"/>
              </a:rPr>
              <a:t>The</a:t>
            </a:r>
            <a:r>
              <a:rPr kumimoji="0" lang="en-GB" altLang="en-US" sz="1100" b="0" i="0" u="sng" strike="noStrike" cap="none" normalizeH="0" baseline="0" dirty="0" err="1" smtClean="0">
                <a:ln>
                  <a:noFill/>
                </a:ln>
                <a:solidFill>
                  <a:srgbClr val="085296"/>
                </a:solidFill>
                <a:effectLst/>
                <a:cs typeface="Arial" pitchFamily="34" charset="0"/>
              </a:rPr>
              <a:t>Qur'an</a:t>
            </a:r>
            <a:r>
              <a:rPr kumimoji="0" lang="en-GB" altLang="en-US" sz="1100" b="0" i="0" u="none" strike="noStrike" cap="none" normalizeH="0" baseline="0" dirty="0" err="1" smtClean="0">
                <a:ln>
                  <a:noFill/>
                </a:ln>
                <a:solidFill>
                  <a:srgbClr val="424242"/>
                </a:solidFill>
                <a:effectLst/>
                <a:cs typeface="Arial" pitchFamily="34" charset="0"/>
              </a:rPr>
              <a:t>a</a:t>
            </a:r>
            <a:r>
              <a:rPr kumimoji="0" lang="en-GB" altLang="en-US" sz="1100" b="0" i="0" u="none" strike="noStrike" cap="none" normalizeH="0" baseline="0" dirty="0" smtClean="0">
                <a:ln>
                  <a:noFill/>
                </a:ln>
                <a:solidFill>
                  <a:srgbClr val="424242"/>
                </a:solidFill>
                <a:effectLst/>
                <a:cs typeface="Arial" pitchFamily="34" charset="0"/>
              </a:rPr>
              <a:t> few references to Muslim clothing, but prefers to point out more general principles of modest dress</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7" name="Rectangle 6"/>
          <p:cNvSpPr/>
          <p:nvPr/>
        </p:nvSpPr>
        <p:spPr>
          <a:xfrm rot="5400000">
            <a:off x="3318559" y="5332797"/>
            <a:ext cx="2420887" cy="4262705"/>
          </a:xfrm>
          <a:prstGeom prst="rect">
            <a:avLst/>
          </a:prstGeom>
        </p:spPr>
        <p:txBody>
          <a:bodyPr wrap="square">
            <a:spAutoFit/>
          </a:bodyPr>
          <a:lstStyle/>
          <a:p>
            <a:r>
              <a:rPr lang="en-GB" sz="1100" b="1" dirty="0"/>
              <a:t>What is </a:t>
            </a:r>
            <a:r>
              <a:rPr lang="en-GB" sz="1100" b="1" dirty="0" err="1"/>
              <a:t>Islamophobia</a:t>
            </a:r>
            <a:r>
              <a:rPr lang="en-GB" sz="1100" b="1" dirty="0"/>
              <a:t>?</a:t>
            </a:r>
            <a:endParaRPr lang="en-GB" sz="1100" dirty="0"/>
          </a:p>
          <a:p>
            <a:r>
              <a:rPr lang="en-GB" sz="1100" dirty="0"/>
              <a:t>Some people have blamed </a:t>
            </a:r>
            <a:r>
              <a:rPr lang="en-GB" sz="1100" i="1" dirty="0"/>
              <a:t>all </a:t>
            </a:r>
            <a:r>
              <a:rPr lang="en-GB" sz="1100" dirty="0"/>
              <a:t>Muslims for recent terrorist attacks carried out by extreme groups who say they follow the religion of Islam.</a:t>
            </a:r>
          </a:p>
          <a:p>
            <a:r>
              <a:rPr lang="en-GB" sz="1100" dirty="0"/>
              <a:t>But, many people say those terrorist groups have extreme beliefs of hatred and violence that have little to do with what most Muslims believe.</a:t>
            </a:r>
          </a:p>
          <a:p>
            <a:r>
              <a:rPr lang="en-GB" sz="1100" dirty="0"/>
              <a:t>They say it is important not to blame a big group of people for what a small number of individuals have done.</a:t>
            </a:r>
          </a:p>
          <a:p>
            <a:r>
              <a:rPr lang="en-GB" sz="1100" dirty="0" err="1"/>
              <a:t>Islamophobia</a:t>
            </a:r>
            <a:r>
              <a:rPr lang="en-GB" sz="1100" dirty="0"/>
              <a:t> can result in Muslims being targeted, whether in person or online.</a:t>
            </a:r>
          </a:p>
          <a:p>
            <a:r>
              <a:rPr lang="en-GB" sz="1100" dirty="0"/>
              <a:t>They can be badly treated, insulted or even physically hurt.</a:t>
            </a:r>
          </a:p>
          <a:p>
            <a:r>
              <a:rPr lang="en-GB" sz="1100" dirty="0"/>
              <a:t>Many people think </a:t>
            </a:r>
            <a:r>
              <a:rPr lang="en-GB" sz="1100" dirty="0" err="1"/>
              <a:t>Islamophobia</a:t>
            </a:r>
            <a:r>
              <a:rPr lang="en-GB" sz="1100" dirty="0"/>
              <a:t> is created when a person doesn't properly understand what Muslims do or believe, and that the best way to combat it is to have a better understanding of Muslims and Islam.</a:t>
            </a:r>
          </a:p>
          <a:p>
            <a:r>
              <a:rPr lang="en-GB" dirty="0"/>
              <a:t> </a:t>
            </a:r>
          </a:p>
        </p:txBody>
      </p:sp>
      <p:pic>
        <p:nvPicPr>
          <p:cNvPr id="1028" name="Picture 4" descr="Is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0857" y="6773202"/>
            <a:ext cx="2639193" cy="1600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p:cNvSpPr/>
          <p:nvPr/>
        </p:nvSpPr>
        <p:spPr>
          <a:xfrm rot="5400000">
            <a:off x="1824402" y="2485027"/>
            <a:ext cx="2924944" cy="4324261"/>
          </a:xfrm>
          <a:prstGeom prst="rect">
            <a:avLst/>
          </a:prstGeom>
        </p:spPr>
        <p:txBody>
          <a:bodyPr wrap="square">
            <a:spAutoFit/>
          </a:bodyPr>
          <a:lstStyle/>
          <a:p>
            <a:r>
              <a:rPr lang="en-GB" sz="1100" b="1" dirty="0"/>
              <a:t>What is jihad?</a:t>
            </a:r>
          </a:p>
          <a:p>
            <a:r>
              <a:rPr lang="en-GB" sz="1100" dirty="0"/>
              <a:t>The Muslim concept of </a:t>
            </a:r>
            <a:r>
              <a:rPr lang="en-GB" sz="1100" b="1" u="sng" dirty="0"/>
              <a:t>jihad</a:t>
            </a:r>
            <a:r>
              <a:rPr lang="en-GB" sz="1100" dirty="0"/>
              <a:t> is often confused with the idea of </a:t>
            </a:r>
            <a:r>
              <a:rPr lang="en-GB" sz="1100" b="1" u="sng" dirty="0"/>
              <a:t>holy war</a:t>
            </a:r>
            <a:r>
              <a:rPr lang="en-GB" sz="1100" dirty="0"/>
              <a:t>. Jihad means 'to struggle in the way of </a:t>
            </a:r>
            <a:r>
              <a:rPr lang="en-GB" sz="1100" b="1" u="sng" dirty="0"/>
              <a:t>Allah</a:t>
            </a:r>
            <a:r>
              <a:rPr lang="en-GB" sz="1100" dirty="0"/>
              <a:t>', and refers at least as much to an inner or personal spiritual struggle as it does to war and </a:t>
            </a:r>
            <a:r>
              <a:rPr lang="en-GB" sz="1100" dirty="0" err="1"/>
              <a:t>fighting.Most</a:t>
            </a:r>
            <a:r>
              <a:rPr lang="en-GB" sz="1100" dirty="0"/>
              <a:t> Muslim scholars agree there are two levels of jihad, and that of these, greater jihad is the more important.</a:t>
            </a:r>
          </a:p>
          <a:p>
            <a:r>
              <a:rPr lang="en-GB" sz="1100" b="1" dirty="0"/>
              <a:t>Greater jihad</a:t>
            </a:r>
          </a:p>
          <a:p>
            <a:r>
              <a:rPr lang="en-GB" sz="1100" dirty="0"/>
              <a:t>This refers to the personal spiritual struggle of every Muslim to follow the teachings of Allah in their daily lives, and includes overcoming evils such as anger, greed, pride and hatred, forgiving people who hurt them, and working for social justice.</a:t>
            </a:r>
          </a:p>
          <a:p>
            <a:r>
              <a:rPr lang="en-GB" sz="1100" b="1" dirty="0"/>
              <a:t>Lesser jihad</a:t>
            </a:r>
          </a:p>
          <a:p>
            <a:r>
              <a:rPr lang="en-GB" sz="1100" dirty="0"/>
              <a:t>Most Muslims are not </a:t>
            </a:r>
            <a:r>
              <a:rPr lang="en-GB" sz="1100" b="1" u="sng" dirty="0"/>
              <a:t>pacifists</a:t>
            </a:r>
            <a:r>
              <a:rPr lang="en-GB" sz="1100" dirty="0"/>
              <a:t>, and believe it is justifiable to struggle to defend Islam, for justice, or in self-defence, and to use force if necessary. If all peaceful means fail, a Muslim should be ready to fight to defend the </a:t>
            </a:r>
            <a:r>
              <a:rPr lang="en-GB" sz="1100" b="1" u="sng" dirty="0" err="1"/>
              <a:t>ummah</a:t>
            </a:r>
            <a:r>
              <a:rPr lang="en-GB" sz="1100" dirty="0"/>
              <a:t> against aggression, to defend the oppressed, or to combat injustice. This is lesser jihad</a:t>
            </a:r>
            <a:r>
              <a:rPr lang="en-GB" sz="1100" dirty="0" smtClean="0"/>
              <a:t>.</a:t>
            </a:r>
            <a:endParaRPr lang="en-GB" sz="1100" dirty="0"/>
          </a:p>
        </p:txBody>
      </p:sp>
      <p:sp>
        <p:nvSpPr>
          <p:cNvPr id="9" name="Text Box 5"/>
          <p:cNvSpPr txBox="1">
            <a:spLocks noChangeArrowheads="1"/>
          </p:cNvSpPr>
          <p:nvPr/>
        </p:nvSpPr>
        <p:spPr bwMode="auto">
          <a:xfrm rot="5400000">
            <a:off x="-884817" y="4130041"/>
            <a:ext cx="2973387" cy="1082675"/>
          </a:xfrm>
          <a:prstGeom prst="rect">
            <a:avLst/>
          </a:prstGeom>
          <a:solidFill>
            <a:srgbClr val="76767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2875" tIns="142875" rIns="142875" bIns="95250" numCol="1" anchor="t" anchorCtr="0" compatLnSpc="1">
            <a:prstTxWarp prst="textNoShape">
              <a:avLst/>
            </a:prstTxWarp>
          </a:bodyPr>
          <a:lstStyle/>
          <a:p>
            <a:pPr marL="0" marR="0" lvl="0" indent="0" algn="l" defTabSz="914400" rtl="0" eaLnBrk="1" fontAlgn="base" latinLnBrk="0" hangingPunct="1">
              <a:lnSpc>
                <a:spcPct val="100000"/>
              </a:lnSpc>
              <a:spcBef>
                <a:spcPts val="375"/>
              </a:spcBef>
              <a:spcAft>
                <a:spcPts val="375"/>
              </a:spcAft>
              <a:buClrTx/>
              <a:buSzTx/>
              <a:buFontTx/>
              <a:buNone/>
              <a:tabLst/>
            </a:pPr>
            <a:r>
              <a:rPr kumimoji="0" lang="en-GB" altLang="en-US" sz="900" b="0" i="0" u="none" strike="noStrike" cap="none" normalizeH="0" baseline="0" smtClean="0">
                <a:ln>
                  <a:noFill/>
                </a:ln>
                <a:solidFill>
                  <a:srgbClr val="FFFFFF"/>
                </a:solidFill>
                <a:effectLst/>
                <a:latin typeface="Calibri" pitchFamily="34" charset="0"/>
                <a:cs typeface="Arial" pitchFamily="34" charset="0"/>
              </a:rPr>
              <a:t>Say to the believing men that they should lower their gaze and guard their modesty: that will make for greater purity for them: And Allah is well               acquainted with all that they do.</a:t>
            </a:r>
          </a:p>
          <a:p>
            <a:pPr marL="0" marR="0" lvl="0" indent="0" algn="l" defTabSz="914400" rtl="0" eaLnBrk="1" fontAlgn="base" latinLnBrk="0" hangingPunct="1">
              <a:lnSpc>
                <a:spcPct val="100000"/>
              </a:lnSpc>
              <a:spcBef>
                <a:spcPts val="375"/>
              </a:spcBef>
              <a:spcAft>
                <a:spcPts val="375"/>
              </a:spcAft>
              <a:buClrTx/>
              <a:buSzTx/>
              <a:buFontTx/>
              <a:buNone/>
              <a:tabLst/>
            </a:pPr>
            <a:r>
              <a:rPr kumimoji="0" lang="en-GB" altLang="en-US" sz="900" b="0" i="1" u="none" strike="noStrike" cap="none" normalizeH="0" baseline="0" smtClean="0">
                <a:ln>
                  <a:noFill/>
                </a:ln>
                <a:solidFill>
                  <a:srgbClr val="FFFFFF"/>
                </a:solidFill>
                <a:effectLst/>
                <a:latin typeface="Calibri" pitchFamily="34" charset="0"/>
                <a:cs typeface="Arial" pitchFamily="34" charset="0"/>
              </a:rPr>
              <a:t>24:30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031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9992"/>
            <a:ext cx="6858000" cy="4644008"/>
          </a:xfrm>
        </p:spPr>
        <p:txBody>
          <a:bodyPr numCol="1">
            <a:noAutofit/>
          </a:bodyPr>
          <a:lstStyle/>
          <a:p>
            <a:pPr algn="ctr"/>
            <a:r>
              <a:rPr lang="en-GB" sz="1800" b="1" dirty="0" smtClean="0"/>
              <a:t>Racism …. p4</a:t>
            </a:r>
            <a:br>
              <a:rPr lang="en-GB" sz="1800" b="1" dirty="0" smtClean="0"/>
            </a:br>
            <a:r>
              <a:rPr lang="en-GB" sz="1800" dirty="0" smtClean="0"/>
              <a:t>Week Due: 1</a:t>
            </a:r>
            <a:r>
              <a:rPr lang="en-GB" sz="1800" b="1" dirty="0" smtClean="0"/>
              <a:t/>
            </a:r>
            <a:br>
              <a:rPr lang="en-GB" sz="1800" b="1" dirty="0" smtClean="0"/>
            </a:br>
            <a:r>
              <a:rPr lang="en-GB" sz="1800" b="1" dirty="0" err="1" smtClean="0"/>
              <a:t>Islamophobia</a:t>
            </a:r>
            <a:r>
              <a:rPr lang="en-GB" sz="1800" b="1" dirty="0" smtClean="0"/>
              <a:t>… </a:t>
            </a:r>
            <a:r>
              <a:rPr lang="en-GB" sz="1800" b="1" dirty="0" smtClean="0"/>
              <a:t>p6</a:t>
            </a:r>
            <a:br>
              <a:rPr lang="en-GB" sz="1800" b="1" dirty="0" smtClean="0"/>
            </a:br>
            <a:r>
              <a:rPr lang="en-GB" sz="1800" dirty="0"/>
              <a:t>Week Due: </a:t>
            </a:r>
            <a:r>
              <a:rPr lang="en-GB" sz="1800" dirty="0" smtClean="0"/>
              <a:t>2</a:t>
            </a:r>
            <a:r>
              <a:rPr lang="en-GB" sz="1800" b="1" dirty="0" smtClean="0"/>
              <a:t/>
            </a:r>
            <a:br>
              <a:rPr lang="en-GB" sz="1800" b="1" dirty="0" smtClean="0"/>
            </a:br>
            <a:r>
              <a:rPr lang="en-GB" sz="1800" b="1" dirty="0" smtClean="0"/>
              <a:t>Key words… </a:t>
            </a:r>
            <a:r>
              <a:rPr lang="en-GB" sz="1800" b="1" dirty="0" smtClean="0"/>
              <a:t>p7</a:t>
            </a:r>
            <a:br>
              <a:rPr lang="en-GB" sz="1800" b="1" dirty="0" smtClean="0"/>
            </a:br>
            <a:r>
              <a:rPr lang="en-GB" sz="1800" dirty="0"/>
              <a:t>Week Due: </a:t>
            </a:r>
            <a:r>
              <a:rPr lang="en-GB" sz="1800" dirty="0" smtClean="0"/>
              <a:t>3</a:t>
            </a:r>
            <a:r>
              <a:rPr lang="en-GB" sz="1800" b="1" dirty="0" smtClean="0"/>
              <a:t/>
            </a:r>
            <a:br>
              <a:rPr lang="en-GB" sz="1800" b="1" dirty="0" smtClean="0"/>
            </a:br>
            <a:r>
              <a:rPr lang="en-GB" sz="1800" b="1" dirty="0" smtClean="0"/>
              <a:t>Islam and Women</a:t>
            </a:r>
            <a:r>
              <a:rPr lang="en-GB" sz="1800" b="1" dirty="0" smtClean="0"/>
              <a:t> … </a:t>
            </a:r>
            <a:r>
              <a:rPr lang="en-GB" sz="1800" b="1" dirty="0" smtClean="0"/>
              <a:t>p8</a:t>
            </a:r>
            <a:r>
              <a:rPr lang="en-GB" sz="1800" b="1" dirty="0"/>
              <a:t/>
            </a:r>
            <a:br>
              <a:rPr lang="en-GB" sz="1800" b="1" dirty="0"/>
            </a:br>
            <a:r>
              <a:rPr lang="en-GB" sz="1800" dirty="0"/>
              <a:t>Week Due: </a:t>
            </a:r>
            <a:r>
              <a:rPr lang="en-GB" sz="1800" dirty="0" smtClean="0"/>
              <a:t>4 </a:t>
            </a:r>
            <a:br>
              <a:rPr lang="en-GB" sz="1800" dirty="0" smtClean="0"/>
            </a:br>
            <a:r>
              <a:rPr lang="en-GB" sz="1800" b="1" dirty="0" smtClean="0"/>
              <a:t>Assessment prep</a:t>
            </a:r>
            <a:r>
              <a:rPr lang="en-GB" sz="1800" b="1" dirty="0" smtClean="0"/>
              <a:t>… </a:t>
            </a:r>
            <a:r>
              <a:rPr lang="en-GB" sz="1800" b="1" dirty="0" smtClean="0"/>
              <a:t>p9</a:t>
            </a:r>
            <a:br>
              <a:rPr lang="en-GB" sz="1800" b="1" dirty="0" smtClean="0"/>
            </a:br>
            <a:r>
              <a:rPr lang="en-GB" sz="1800" dirty="0"/>
              <a:t>Week Due: </a:t>
            </a:r>
            <a:r>
              <a:rPr lang="en-GB" sz="1800" dirty="0" smtClean="0"/>
              <a:t>5 </a:t>
            </a:r>
            <a:br>
              <a:rPr lang="en-GB" sz="1800" dirty="0" smtClean="0"/>
            </a:br>
            <a:r>
              <a:rPr lang="en-GB" sz="1800" b="1" dirty="0" smtClean="0"/>
              <a:t>Jihad…… </a:t>
            </a:r>
            <a:r>
              <a:rPr lang="en-GB" sz="1800" b="1" dirty="0" smtClean="0"/>
              <a:t>p10</a:t>
            </a:r>
            <a:r>
              <a:rPr lang="en-GB" sz="1800" b="1" dirty="0"/>
              <a:t/>
            </a:r>
            <a:br>
              <a:rPr lang="en-GB" sz="1800" b="1" dirty="0"/>
            </a:br>
            <a:r>
              <a:rPr lang="en-GB" sz="1800" dirty="0"/>
              <a:t>Week Due: </a:t>
            </a:r>
            <a:r>
              <a:rPr lang="en-GB" sz="1800" dirty="0" smtClean="0"/>
              <a:t>6</a:t>
            </a:r>
            <a:br>
              <a:rPr lang="en-GB" sz="1800" dirty="0" smtClean="0"/>
            </a:br>
            <a:r>
              <a:rPr lang="en-GB" sz="1800" b="1" dirty="0" smtClean="0"/>
              <a:t>9/11</a:t>
            </a:r>
            <a:r>
              <a:rPr lang="en-GB" sz="1800" b="1" dirty="0" smtClean="0"/>
              <a:t> </a:t>
            </a:r>
            <a:r>
              <a:rPr lang="en-GB" sz="1800" b="1" dirty="0" smtClean="0"/>
              <a:t>…… p11</a:t>
            </a:r>
            <a:r>
              <a:rPr lang="en-GB" sz="1800" b="1" dirty="0"/>
              <a:t/>
            </a:r>
            <a:br>
              <a:rPr lang="en-GB" sz="1800" b="1" dirty="0"/>
            </a:br>
            <a:r>
              <a:rPr lang="en-GB" sz="1800" dirty="0"/>
              <a:t>Week Due: </a:t>
            </a:r>
            <a:r>
              <a:rPr lang="en-GB" sz="1800" dirty="0" smtClean="0"/>
              <a:t>7</a:t>
            </a:r>
            <a:r>
              <a:rPr lang="en-GB" sz="1800" b="1" dirty="0" smtClean="0"/>
              <a:t/>
            </a:r>
            <a:br>
              <a:rPr lang="en-GB" sz="1800" b="1" dirty="0" smtClean="0"/>
            </a:br>
            <a:r>
              <a:rPr lang="en-GB" sz="1800" b="1" dirty="0" smtClean="0"/>
              <a:t>Revision…… p12</a:t>
            </a:r>
            <a:r>
              <a:rPr lang="en-GB" sz="1800" b="1" dirty="0"/>
              <a:t/>
            </a:r>
            <a:br>
              <a:rPr lang="en-GB" sz="1800" b="1" dirty="0"/>
            </a:br>
            <a:r>
              <a:rPr lang="en-GB" sz="1800" dirty="0"/>
              <a:t>Week Due: </a:t>
            </a:r>
            <a:r>
              <a:rPr lang="en-GB" sz="1800" dirty="0" smtClean="0"/>
              <a:t>8</a:t>
            </a:r>
            <a:br>
              <a:rPr lang="en-GB" sz="1800" dirty="0" smtClean="0"/>
            </a:br>
            <a:endParaRPr lang="en-GB" sz="1800" b="1" dirty="0"/>
          </a:p>
        </p:txBody>
      </p:sp>
      <p:sp>
        <p:nvSpPr>
          <p:cNvPr id="5" name="Rectangle 4"/>
          <p:cNvSpPr/>
          <p:nvPr/>
        </p:nvSpPr>
        <p:spPr>
          <a:xfrm>
            <a:off x="1904490" y="-104394"/>
            <a:ext cx="2273636" cy="769441"/>
          </a:xfrm>
          <a:prstGeom prst="rect">
            <a:avLst/>
          </a:prstGeom>
        </p:spPr>
        <p:txBody>
          <a:bodyPr wrap="none">
            <a:spAutoFit/>
          </a:bodyPr>
          <a:lstStyle/>
          <a:p>
            <a:r>
              <a:rPr lang="en-GB" sz="4400" b="1" u="sng" dirty="0">
                <a:solidFill>
                  <a:prstClr val="black"/>
                </a:solidFill>
              </a:rPr>
              <a:t>Contents</a:t>
            </a: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2</a:t>
            </a:fld>
            <a:endParaRPr lang="en-GB"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22417705"/>
              </p:ext>
            </p:extLst>
          </p:nvPr>
        </p:nvGraphicFramePr>
        <p:xfrm>
          <a:off x="476672" y="827584"/>
          <a:ext cx="5915025" cy="3240360"/>
        </p:xfrm>
        <a:graphic>
          <a:graphicData uri="http://schemas.openxmlformats.org/drawingml/2006/table">
            <a:tbl>
              <a:tblPr/>
              <a:tblGrid>
                <a:gridCol w="1123249"/>
                <a:gridCol w="516072"/>
                <a:gridCol w="516072"/>
                <a:gridCol w="516072"/>
                <a:gridCol w="516072"/>
                <a:gridCol w="484871"/>
                <a:gridCol w="2242617"/>
              </a:tblGrid>
              <a:tr h="281486">
                <a:tc>
                  <a:txBody>
                    <a:bodyPr/>
                    <a:lstStyle/>
                    <a:p>
                      <a:pPr algn="ctr">
                        <a:spcAft>
                          <a:spcPts val="0"/>
                        </a:spcAft>
                      </a:pPr>
                      <a:r>
                        <a:rPr lang="en-GB" sz="1600" b="1">
                          <a:effectLst/>
                          <a:latin typeface="Times New Roman"/>
                        </a:rPr>
                        <a:t>November</a:t>
                      </a:r>
                      <a:endParaRPr lang="en-GB" sz="1600">
                        <a:effectLst/>
                        <a:latin typeface="Times New Roman"/>
                      </a:endParaRPr>
                    </a:p>
                  </a:txBody>
                  <a:tcPr marL="63470" marR="63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rowSpan="5">
                  <a:txBody>
                    <a:bodyPr/>
                    <a:lstStyle/>
                    <a:p>
                      <a:pPr algn="ctr">
                        <a:spcAft>
                          <a:spcPts val="0"/>
                        </a:spcAft>
                      </a:pPr>
                      <a:r>
                        <a:rPr lang="en-GB" sz="1600" b="1">
                          <a:effectLst/>
                          <a:latin typeface="Times New Roman"/>
                        </a:rPr>
                        <a:t> </a:t>
                      </a:r>
                      <a:endParaRPr lang="en-GB" sz="1600">
                        <a:effectLst/>
                        <a:latin typeface="Times New Roman"/>
                      </a:endParaRPr>
                    </a:p>
                    <a:p>
                      <a:pPr algn="ctr">
                        <a:spcAft>
                          <a:spcPts val="0"/>
                        </a:spcAft>
                      </a:pPr>
                      <a:r>
                        <a:rPr lang="en-GB" sz="1600" b="1">
                          <a:effectLst/>
                          <a:latin typeface="Times New Roman"/>
                        </a:rPr>
                        <a:t>December</a:t>
                      </a:r>
                      <a:endParaRPr lang="en-GB" sz="1600">
                        <a:effectLst/>
                        <a:latin typeface="Times New Roman"/>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16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spcAft>
                          <a:spcPts val="0"/>
                        </a:spcAft>
                      </a:pPr>
                      <a:r>
                        <a:rPr lang="en-GB" sz="1600">
                          <a:effectLst/>
                          <a:latin typeface="Times New Roman"/>
                        </a:rPr>
                        <a:t>Christmas Break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30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31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spcAft>
                          <a:spcPts val="0"/>
                        </a:spcAft>
                      </a:pPr>
                      <a:r>
                        <a:rPr lang="en-GB" sz="1600">
                          <a:effectLst/>
                          <a:latin typeface="Times New Roman"/>
                        </a:rPr>
                        <a:t>Christmas Break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rowSpan="4">
                  <a:txBody>
                    <a:bodyPr/>
                    <a:lstStyle/>
                    <a:p>
                      <a:pPr algn="ctr">
                        <a:spcAft>
                          <a:spcPts val="0"/>
                        </a:spcAft>
                      </a:pPr>
                      <a:r>
                        <a:rPr lang="en-GB" sz="1600" b="1">
                          <a:effectLst/>
                          <a:latin typeface="Times New Roman"/>
                        </a:rPr>
                        <a:t>January</a:t>
                      </a:r>
                      <a:endParaRPr lang="en-GB" sz="1600">
                        <a:effectLst/>
                        <a:latin typeface="Times New Roman"/>
                      </a:endParaRPr>
                    </a:p>
                  </a:txBody>
                  <a:tcPr marL="63470" marR="63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13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28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29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30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31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600">
                          <a:effectLst/>
                          <a:latin typeface="Times New Roman"/>
                        </a:rPr>
                        <a:t>Assessment Week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5500">
                <a:tc>
                  <a:txBody>
                    <a:bodyPr/>
                    <a:lstStyle/>
                    <a:p>
                      <a:pPr algn="ctr">
                        <a:spcAft>
                          <a:spcPts val="0"/>
                        </a:spcAft>
                      </a:pPr>
                      <a:r>
                        <a:rPr lang="en-GB" sz="1600" b="1">
                          <a:effectLst/>
                          <a:latin typeface="Times New Roman"/>
                        </a:rPr>
                        <a:t>February</a:t>
                      </a:r>
                      <a:endParaRPr lang="en-GB" sz="1600">
                        <a:effectLst/>
                        <a:latin typeface="Times New Roman"/>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600" dirty="0">
                          <a:effectLst/>
                          <a:latin typeface="Times New Roman"/>
                        </a:rPr>
                        <a:t>Super Teach Week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9284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648" y="611560"/>
            <a:ext cx="6340535" cy="7194534"/>
          </a:xfrm>
          <a:prstGeom prst="rect">
            <a:avLst/>
          </a:prstGeom>
        </p:spPr>
        <p:txBody>
          <a:bodyPr wrap="square">
            <a:spAutoFit/>
          </a:bodyPr>
          <a:lstStyle/>
          <a:p>
            <a:pPr algn="ctr">
              <a:spcAft>
                <a:spcPts val="0"/>
              </a:spcAft>
            </a:pPr>
            <a:r>
              <a:rPr lang="en-GB" sz="1300" u="sng" kern="1800" dirty="0">
                <a:latin typeface="Verdana"/>
                <a:ea typeface="Times New Roman"/>
              </a:rPr>
              <a:t>Why is regular home learning important</a:t>
            </a:r>
            <a:r>
              <a:rPr lang="en-GB" sz="1300" u="sng" kern="1800" dirty="0" smtClean="0">
                <a:latin typeface="Verdana"/>
                <a:ea typeface="Times New Roman"/>
              </a:rPr>
              <a:t>?</a:t>
            </a:r>
          </a:p>
          <a:p>
            <a:pPr algn="ctr">
              <a:spcAft>
                <a:spcPts val="0"/>
              </a:spcAft>
            </a:pPr>
            <a:endParaRPr lang="en-GB" sz="1300" dirty="0">
              <a:latin typeface="Times New Roman"/>
              <a:ea typeface="Times New Roman"/>
            </a:endParaRPr>
          </a:p>
          <a:p>
            <a:pPr marL="342900" lvl="0" indent="-342900" fontAlgn="base">
              <a:lnSpc>
                <a:spcPct val="115000"/>
              </a:lnSpc>
              <a:spcAft>
                <a:spcPts val="1000"/>
              </a:spcAft>
              <a:buFont typeface="Wingdings"/>
              <a:buChar char=""/>
            </a:pPr>
            <a:r>
              <a:rPr lang="en-GB" sz="1300" dirty="0">
                <a:solidFill>
                  <a:srgbClr val="5B5B5B"/>
                </a:solidFill>
                <a:latin typeface="Verdana"/>
                <a:ea typeface="Times New Roman"/>
              </a:rPr>
              <a:t>It can improve a student’s thinking and memory skills.  This is vital for the new content heavy GCSEs.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helps students to develop positive study skills and habits that will serve them well throughout </a:t>
            </a:r>
            <a:r>
              <a:rPr lang="en-GB" sz="1300" dirty="0" smtClean="0">
                <a:solidFill>
                  <a:srgbClr val="5B5B5B"/>
                </a:solidFill>
                <a:latin typeface="Verdana"/>
                <a:ea typeface="Times New Roman"/>
              </a:rPr>
              <a:t>life.</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smtClean="0">
                <a:solidFill>
                  <a:srgbClr val="5B5B5B"/>
                </a:solidFill>
                <a:latin typeface="Verdana"/>
                <a:ea typeface="Times New Roman"/>
              </a:rPr>
              <a:t>Home </a:t>
            </a:r>
            <a:r>
              <a:rPr lang="en-GB" sz="1300" dirty="0">
                <a:solidFill>
                  <a:srgbClr val="5B5B5B"/>
                </a:solidFill>
                <a:latin typeface="Verdana"/>
                <a:ea typeface="Times New Roman"/>
              </a:rPr>
              <a:t>learning encourages students to use time wisely and efficiently.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teaches students to work independently</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Home learning teaches students to take responsibility for their own work</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students to review and practice what has been covered in class and consolidate their knowledge and skills.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E</a:t>
            </a:r>
            <a:r>
              <a:rPr lang="en-GB" sz="1300" dirty="0" smtClean="0">
                <a:solidFill>
                  <a:srgbClr val="5B5B5B"/>
                </a:solidFill>
                <a:latin typeface="Verdana"/>
                <a:ea typeface="Times New Roman"/>
              </a:rPr>
              <a:t>qually </a:t>
            </a:r>
            <a:r>
              <a:rPr lang="en-GB" sz="1300" dirty="0">
                <a:solidFill>
                  <a:srgbClr val="5B5B5B"/>
                </a:solidFill>
                <a:latin typeface="Verdana"/>
                <a:ea typeface="Times New Roman"/>
              </a:rPr>
              <a:t>important, it helps students to get ready for the next day’s class</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helps students learn to use resources, such as libraries, reference materials, and computer Web sites to find information</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encourages students to explore subjects more fully than classroom time permits</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students to extend their learning by applying skills to new situations.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Home learning helps parents learn more about what their children learning in school</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parents to communicate with teachers about learning in order to support their children efficiently. </a:t>
            </a:r>
            <a:endParaRPr lang="en-GB" sz="1300" dirty="0">
              <a:effectLst/>
              <a:latin typeface="Times New Roman"/>
              <a:ea typeface="Times New Roman"/>
            </a:endParaRPr>
          </a:p>
        </p:txBody>
      </p:sp>
      <p:sp>
        <p:nvSpPr>
          <p:cNvPr id="2" name="Slide Number Placeholder 1"/>
          <p:cNvSpPr>
            <a:spLocks noGrp="1"/>
          </p:cNvSpPr>
          <p:nvPr>
            <p:ph type="sldNum" sz="quarter" idx="12"/>
          </p:nvPr>
        </p:nvSpPr>
        <p:spPr/>
        <p:txBody>
          <a:bodyPr/>
          <a:lstStyle/>
          <a:p>
            <a:fld id="{D54E1A41-9698-411A-809F-AF81FF9C137E}" type="slidenum">
              <a:rPr lang="en-GB" smtClean="0"/>
              <a:t>3</a:t>
            </a:fld>
            <a:endParaRPr lang="en-GB"/>
          </a:p>
        </p:txBody>
      </p:sp>
    </p:spTree>
    <p:extLst>
      <p:ext uri="{BB962C8B-B14F-4D97-AF65-F5344CB8AC3E}">
        <p14:creationId xmlns:p14="http://schemas.microsoft.com/office/powerpoint/2010/main" val="255780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775" y="-13158"/>
            <a:ext cx="5758190" cy="461665"/>
          </a:xfrm>
          <a:prstGeom prst="rect">
            <a:avLst/>
          </a:prstGeom>
          <a:noFill/>
        </p:spPr>
        <p:txBody>
          <a:bodyPr wrap="square" rtlCol="0">
            <a:spAutoFit/>
          </a:bodyPr>
          <a:lstStyle/>
          <a:p>
            <a:r>
              <a:rPr lang="en-GB" sz="2400" b="1" u="sng" dirty="0" smtClean="0"/>
              <a:t>Week 1 Racism – The story of Emmett Till</a:t>
            </a:r>
            <a:endParaRPr lang="en-GB" sz="2400" b="1" u="sng" dirty="0"/>
          </a:p>
        </p:txBody>
      </p:sp>
      <p:sp>
        <p:nvSpPr>
          <p:cNvPr id="4" name="AutoShape 2" descr="Image result for jesus t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10 commandm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Image result for 10 commandments"/>
          <p:cNvSpPr>
            <a:spLocks noChangeAspect="1" noChangeArrowheads="1"/>
          </p:cNvSpPr>
          <p:nvPr/>
        </p:nvSpPr>
        <p:spPr bwMode="auto">
          <a:xfrm flipH="1">
            <a:off x="765174" y="50147"/>
            <a:ext cx="414991" cy="414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21"/>
          <p:cNvSpPr txBox="1"/>
          <p:nvPr/>
        </p:nvSpPr>
        <p:spPr>
          <a:xfrm>
            <a:off x="186813" y="448507"/>
            <a:ext cx="6525292" cy="95410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GB" sz="1400" dirty="0" smtClean="0"/>
              <a:t>In preparation for out topic on tackling controversial issues and our first lesson on racism, read through the summary of what happened to Emmett Till during segregation. Below answer the couple of questions and then write about your response to this. Feel free to do extra research if you want to know more. </a:t>
            </a:r>
            <a:endParaRPr lang="en-GB" sz="1400" dirty="0"/>
          </a:p>
        </p:txBody>
      </p:sp>
      <p:sp>
        <p:nvSpPr>
          <p:cNvPr id="3" name="Rectangle 2"/>
          <p:cNvSpPr/>
          <p:nvPr/>
        </p:nvSpPr>
        <p:spPr>
          <a:xfrm>
            <a:off x="171287" y="1619672"/>
            <a:ext cx="6525292" cy="3754874"/>
          </a:xfrm>
          <a:prstGeom prst="rect">
            <a:avLst/>
          </a:prstGeom>
        </p:spPr>
        <p:txBody>
          <a:bodyPr wrap="square">
            <a:spAutoFit/>
          </a:bodyPr>
          <a:lstStyle/>
          <a:p>
            <a:r>
              <a:rPr lang="en-GB" sz="1400" dirty="0"/>
              <a:t>In August 1955, Emmett Till, a black teenager from Chicago, was visiting relatives in Mississippi when he stopped at Bryant’s Grocery and Meat Market. There he encountered Carolyn Bryant, a white woman. Whether Till really flirted with Bryant or whistled at her isn’t known. But what happened four days later is. Bryant’s husband Roy and his half brother, J.W. Milam, seized the 14-year-old from his great-uncle’s house. The pair then beat Till, shot him, and strung barbed wire and a 75-pound metal fan around his neck and dumped the lifeless body in the </a:t>
            </a:r>
            <a:r>
              <a:rPr lang="en-GB" sz="1400" dirty="0" err="1"/>
              <a:t>Tallahatchie</a:t>
            </a:r>
            <a:r>
              <a:rPr lang="en-GB" sz="1400" dirty="0"/>
              <a:t> River. A white jury quickly acquitted the men, with one juror saying it had taken so long only because they had to break to drink some pop. When Till’s mother Mamie came to identify her son, she told the funeral director, “Let the people see what I’ve seen.” She brought him home to Chicago and insisted on an open casket. Tens of thousands filed past Till’s remains, but it was the publication of the searing funeral image in </a:t>
            </a:r>
            <a:r>
              <a:rPr lang="en-GB" sz="1400" i="1" dirty="0"/>
              <a:t>Jet</a:t>
            </a:r>
            <a:r>
              <a:rPr lang="en-GB" sz="1400" dirty="0"/>
              <a:t>, with a stoic Mamie gazing at her murdered child’s ravaged body, that forced the world to reckon with the brutality of American racism. For almost a century, African Americans were lynched with regularity and impunity. Now, thanks to a mother’s determination to expose the barbarousness of the crime, the public could no longer pretend to ignore what they couldn’t see. </a:t>
            </a:r>
            <a:endParaRPr lang="en-GB" sz="1400" dirty="0"/>
          </a:p>
        </p:txBody>
      </p:sp>
      <p:sp>
        <p:nvSpPr>
          <p:cNvPr id="20" name="Rectangle 19"/>
          <p:cNvSpPr/>
          <p:nvPr/>
        </p:nvSpPr>
        <p:spPr>
          <a:xfrm>
            <a:off x="216449" y="5580112"/>
            <a:ext cx="6525292" cy="3323987"/>
          </a:xfrm>
          <a:prstGeom prst="rect">
            <a:avLst/>
          </a:prstGeom>
        </p:spPr>
        <p:txBody>
          <a:bodyPr wrap="square">
            <a:spAutoFit/>
          </a:bodyPr>
          <a:lstStyle/>
          <a:p>
            <a:r>
              <a:rPr lang="en-GB" sz="1400" dirty="0" smtClean="0"/>
              <a:t>Why was Emmett Till killed?</a:t>
            </a:r>
          </a:p>
          <a:p>
            <a:r>
              <a:rPr lang="en-GB" sz="1400" dirty="0" smtClean="0"/>
              <a:t>_______________________________________________________________________</a:t>
            </a:r>
          </a:p>
          <a:p>
            <a:r>
              <a:rPr lang="en-GB" sz="1400" dirty="0" smtClean="0"/>
              <a:t>What punishment did his murderers receive?</a:t>
            </a:r>
          </a:p>
          <a:p>
            <a:r>
              <a:rPr lang="en-GB" sz="1400" dirty="0" smtClean="0"/>
              <a:t>_______________________________________________________________________</a:t>
            </a:r>
          </a:p>
          <a:p>
            <a:r>
              <a:rPr lang="en-GB" sz="1400" dirty="0" smtClean="0"/>
              <a:t>How did his mum ensure the story was heard?</a:t>
            </a:r>
          </a:p>
          <a:p>
            <a:r>
              <a:rPr lang="en-GB" sz="1400" dirty="0" smtClean="0"/>
              <a:t>_______________________________________________________________________</a:t>
            </a:r>
          </a:p>
          <a:p>
            <a:r>
              <a:rPr lang="en-GB" sz="1400" dirty="0" smtClean="0"/>
              <a:t>_______________________________________________________________________</a:t>
            </a:r>
          </a:p>
          <a:p>
            <a:r>
              <a:rPr lang="en-GB" sz="1400" dirty="0" smtClean="0"/>
              <a:t>What is your reaction to this story?</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endParaRPr lang="en-GB" sz="1400" dirty="0"/>
          </a:p>
        </p:txBody>
      </p:sp>
    </p:spTree>
    <p:extLst>
      <p:ext uri="{BB962C8B-B14F-4D97-AF65-F5344CB8AC3E}">
        <p14:creationId xmlns:p14="http://schemas.microsoft.com/office/powerpoint/2010/main" val="1970634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6871" y="-13158"/>
            <a:ext cx="4094093" cy="461665"/>
          </a:xfrm>
          <a:prstGeom prst="rect">
            <a:avLst/>
          </a:prstGeom>
          <a:noFill/>
        </p:spPr>
        <p:txBody>
          <a:bodyPr wrap="square" rtlCol="0">
            <a:spAutoFit/>
          </a:bodyPr>
          <a:lstStyle/>
          <a:p>
            <a:r>
              <a:rPr lang="en-GB" sz="2400" b="1" u="sng" dirty="0" smtClean="0"/>
              <a:t>Week 2 - </a:t>
            </a:r>
            <a:r>
              <a:rPr lang="en-GB" sz="2400" b="1" u="sng" dirty="0" err="1" smtClean="0"/>
              <a:t>Islamophobia</a:t>
            </a:r>
            <a:endParaRPr lang="en-GB" sz="2400" b="1" u="sng" dirty="0"/>
          </a:p>
        </p:txBody>
      </p:sp>
      <p:sp>
        <p:nvSpPr>
          <p:cNvPr id="4" name="AutoShape 2" descr="Image result for jesus t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10 commandm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Image result for 10 commandments"/>
          <p:cNvSpPr>
            <a:spLocks noChangeAspect="1" noChangeArrowheads="1"/>
          </p:cNvSpPr>
          <p:nvPr/>
        </p:nvSpPr>
        <p:spPr bwMode="auto">
          <a:xfrm flipH="1">
            <a:off x="765174" y="50147"/>
            <a:ext cx="414991" cy="414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21"/>
          <p:cNvSpPr txBox="1"/>
          <p:nvPr/>
        </p:nvSpPr>
        <p:spPr>
          <a:xfrm>
            <a:off x="186813" y="448507"/>
            <a:ext cx="6525292" cy="73866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GB" sz="1400" dirty="0" smtClean="0"/>
              <a:t>This week we are looking at </a:t>
            </a:r>
            <a:r>
              <a:rPr lang="en-GB" sz="1400" dirty="0" err="1" smtClean="0"/>
              <a:t>Islamophobia</a:t>
            </a:r>
            <a:r>
              <a:rPr lang="en-GB" sz="1400" dirty="0" smtClean="0"/>
              <a:t>. Read the extract from the Telegraph article published on Sunday 13</a:t>
            </a:r>
            <a:r>
              <a:rPr lang="en-GB" sz="1400" baseline="30000" dirty="0" smtClean="0"/>
              <a:t>th</a:t>
            </a:r>
            <a:r>
              <a:rPr lang="en-GB" sz="1400" dirty="0" smtClean="0"/>
              <a:t> </a:t>
            </a:r>
            <a:r>
              <a:rPr lang="en-GB" sz="1400" dirty="0"/>
              <a:t>October titled - </a:t>
            </a:r>
            <a:r>
              <a:rPr lang="en-GB" sz="1400" dirty="0" err="1"/>
              <a:t>Islamophobic</a:t>
            </a:r>
            <a:r>
              <a:rPr lang="en-GB" sz="1400" dirty="0"/>
              <a:t> Britain: Where Muslim women are spat on, punched and covered in </a:t>
            </a:r>
            <a:r>
              <a:rPr lang="en-GB" sz="1400" dirty="0" smtClean="0"/>
              <a:t>faeces. Answer the questions at the end.</a:t>
            </a:r>
            <a:endParaRPr lang="en-GB" sz="1400" dirty="0"/>
          </a:p>
        </p:txBody>
      </p:sp>
      <p:sp>
        <p:nvSpPr>
          <p:cNvPr id="3" name="Rectangle 2"/>
          <p:cNvSpPr/>
          <p:nvPr/>
        </p:nvSpPr>
        <p:spPr>
          <a:xfrm>
            <a:off x="196220" y="1237535"/>
            <a:ext cx="6525292" cy="4401205"/>
          </a:xfrm>
          <a:prstGeom prst="rect">
            <a:avLst/>
          </a:prstGeom>
        </p:spPr>
        <p:txBody>
          <a:bodyPr wrap="square">
            <a:spAutoFit/>
          </a:bodyPr>
          <a:lstStyle/>
          <a:p>
            <a:r>
              <a:rPr lang="en-GB" sz="1400" dirty="0"/>
              <a:t>“I’ve been spat on in the street when I’ve worn my headscarf,” Sara Khan tells me.</a:t>
            </a:r>
          </a:p>
          <a:p>
            <a:r>
              <a:rPr lang="en-GB" sz="1400" dirty="0"/>
              <a:t>“I’ve been called ‘Osama Bin Laden’s wife’. I’ve had people come right up to my face effing and blinding – even when I was pushing my six-month-old daughter in her pram".</a:t>
            </a:r>
          </a:p>
          <a:p>
            <a:r>
              <a:rPr lang="en-GB" sz="1400" dirty="0"/>
              <a:t>Khan, who heads up anti-extremist organisation </a:t>
            </a:r>
            <a:r>
              <a:rPr lang="en-GB" sz="1400" b="1" dirty="0"/>
              <a:t>Inspire</a:t>
            </a:r>
            <a:r>
              <a:rPr lang="en-GB" sz="1400" dirty="0"/>
              <a:t>, is a female victim of </a:t>
            </a:r>
            <a:r>
              <a:rPr lang="en-GB" sz="1400" dirty="0" err="1"/>
              <a:t>Islamophobia</a:t>
            </a:r>
            <a:r>
              <a:rPr lang="en-GB" sz="1400" dirty="0"/>
              <a:t> in Britain.</a:t>
            </a:r>
          </a:p>
          <a:p>
            <a:r>
              <a:rPr lang="en-GB" sz="1400" dirty="0"/>
              <a:t>“It’s shocking. You’re just minding your own business. It’s completely unprovoked," she adds. "It tends to happen after a terrorist incident, and you think, 'what have I done?' You feel angry you’re being associated with terrorists and extremists, but you also feel sad. It’s very dehumanising.”</a:t>
            </a:r>
          </a:p>
          <a:p>
            <a:r>
              <a:rPr lang="en-GB" sz="1400" dirty="0"/>
              <a:t>Khan also tells me about one friend who had dog faeces put on her head, and another who was waiting at a bus stop, listening to her iPod and wearing a headscarf, when a man suddenly punched her. She was left with a black eye.</a:t>
            </a:r>
          </a:p>
          <a:p>
            <a:r>
              <a:rPr lang="en-GB" sz="1400" dirty="0"/>
              <a:t>These are not isolated incidents. The Metropolitan Police has just released new statistics showing anti-Muslim hate crimes in Britain have </a:t>
            </a:r>
            <a:r>
              <a:rPr lang="en-GB" sz="1400" b="1" dirty="0"/>
              <a:t>risen by 70 per cent</a:t>
            </a:r>
            <a:r>
              <a:rPr lang="en-GB" sz="1400" dirty="0"/>
              <a:t> in the past year.</a:t>
            </a:r>
          </a:p>
          <a:p>
            <a:r>
              <a:rPr lang="en-GB" sz="1400" b="1" dirty="0"/>
              <a:t>Tell Mama</a:t>
            </a:r>
            <a:r>
              <a:rPr lang="en-GB" sz="1400" dirty="0"/>
              <a:t>, an organisation that monitors </a:t>
            </a:r>
            <a:r>
              <a:rPr lang="en-GB" sz="1400" dirty="0" err="1"/>
              <a:t>Islamophobic</a:t>
            </a:r>
            <a:r>
              <a:rPr lang="en-GB" sz="1400" dirty="0"/>
              <a:t> attacks, says 60 per cent are directed at women, and happen on the street - as opposed to online.</a:t>
            </a:r>
          </a:p>
          <a:p>
            <a:r>
              <a:rPr lang="en-GB" sz="1400" dirty="0"/>
              <a:t>Founder </a:t>
            </a:r>
            <a:r>
              <a:rPr lang="en-GB" sz="1400" dirty="0" err="1"/>
              <a:t>Fiyaz</a:t>
            </a:r>
            <a:r>
              <a:rPr lang="en-GB" sz="1400" dirty="0"/>
              <a:t> Mughal explains: “It’s because the more physical, abusive ones [attacks] are directed at visibility - which means the hijab (headscarf) and the </a:t>
            </a:r>
            <a:r>
              <a:rPr lang="en-GB" sz="1400" dirty="0" err="1"/>
              <a:t>niqab</a:t>
            </a:r>
            <a:r>
              <a:rPr lang="en-GB" sz="1400" dirty="0"/>
              <a:t> (full-face veil).”</a:t>
            </a:r>
          </a:p>
        </p:txBody>
      </p:sp>
      <p:sp>
        <p:nvSpPr>
          <p:cNvPr id="20" name="Rectangle 19"/>
          <p:cNvSpPr/>
          <p:nvPr/>
        </p:nvSpPr>
        <p:spPr>
          <a:xfrm>
            <a:off x="196220" y="5796136"/>
            <a:ext cx="6525292" cy="3108543"/>
          </a:xfrm>
          <a:prstGeom prst="rect">
            <a:avLst/>
          </a:prstGeom>
        </p:spPr>
        <p:txBody>
          <a:bodyPr wrap="square">
            <a:spAutoFit/>
          </a:bodyPr>
          <a:lstStyle/>
          <a:p>
            <a:r>
              <a:rPr lang="en-GB" sz="1400" dirty="0" smtClean="0"/>
              <a:t>Give two examples of discrimination the women have experienced.</a:t>
            </a:r>
          </a:p>
          <a:p>
            <a:r>
              <a:rPr lang="en-GB" sz="1400" dirty="0" smtClean="0"/>
              <a:t>_______________________________________________________________________</a:t>
            </a:r>
          </a:p>
          <a:p>
            <a:r>
              <a:rPr lang="en-GB" sz="1400" dirty="0" smtClean="0"/>
              <a:t>How much has anti-Muslim hate crime risen in the last year?</a:t>
            </a:r>
          </a:p>
          <a:p>
            <a:r>
              <a:rPr lang="en-GB" sz="1400" dirty="0" smtClean="0"/>
              <a:t>_______________________________________________________________________</a:t>
            </a:r>
          </a:p>
          <a:p>
            <a:r>
              <a:rPr lang="en-GB" sz="1400" dirty="0" smtClean="0"/>
              <a:t>Do attacks happen mostly online or in person?</a:t>
            </a:r>
          </a:p>
          <a:p>
            <a:r>
              <a:rPr lang="en-GB" sz="1400" dirty="0" smtClean="0"/>
              <a:t>_______________________________________________________________________</a:t>
            </a:r>
          </a:p>
          <a:p>
            <a:r>
              <a:rPr lang="en-GB" sz="1400" dirty="0" smtClean="0"/>
              <a:t>What is your reaction to this story?</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r>
              <a:rPr lang="en-GB" sz="1400" dirty="0"/>
              <a:t>_______________________________________________________________________</a:t>
            </a:r>
          </a:p>
          <a:p>
            <a:endParaRPr lang="en-GB" sz="1400" dirty="0"/>
          </a:p>
        </p:txBody>
      </p:sp>
    </p:spTree>
    <p:extLst>
      <p:ext uri="{BB962C8B-B14F-4D97-AF65-F5344CB8AC3E}">
        <p14:creationId xmlns:p14="http://schemas.microsoft.com/office/powerpoint/2010/main" val="3904189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384275"/>
              </p:ext>
            </p:extLst>
          </p:nvPr>
        </p:nvGraphicFramePr>
        <p:xfrm>
          <a:off x="260648" y="539552"/>
          <a:ext cx="6336704" cy="8352928"/>
        </p:xfrm>
        <a:graphic>
          <a:graphicData uri="http://schemas.openxmlformats.org/drawingml/2006/table">
            <a:tbl>
              <a:tblPr firstRow="1" firstCol="1" bandRow="1"/>
              <a:tblGrid>
                <a:gridCol w="1080120"/>
                <a:gridCol w="1440160"/>
                <a:gridCol w="1800200"/>
                <a:gridCol w="2016224"/>
              </a:tblGrid>
              <a:tr h="429394">
                <a:tc>
                  <a:txBody>
                    <a:bodyPr/>
                    <a:lstStyle/>
                    <a:p>
                      <a:pPr algn="l">
                        <a:lnSpc>
                          <a:spcPct val="107000"/>
                        </a:lnSpc>
                        <a:spcAft>
                          <a:spcPts val="0"/>
                        </a:spcAft>
                      </a:pPr>
                      <a:r>
                        <a:rPr lang="en-GB" sz="1200" dirty="0" err="1" smtClean="0">
                          <a:effectLst/>
                          <a:latin typeface="Arial"/>
                          <a:ea typeface="Calibri"/>
                          <a:cs typeface="Times New Roman"/>
                        </a:rPr>
                        <a:t>Keyterm</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a:ea typeface="Calibri"/>
                          <a:cs typeface="Times New Roman"/>
                        </a:rPr>
                        <a:t>Definition</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smtClean="0">
                          <a:effectLst/>
                          <a:latin typeface="Calibri"/>
                          <a:ea typeface="Calibri"/>
                          <a:cs typeface="Times New Roman"/>
                        </a:rPr>
                        <a:t>Attempt 1 definition</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smtClean="0">
                          <a:effectLst/>
                          <a:latin typeface="Calibri"/>
                          <a:ea typeface="Calibri"/>
                          <a:cs typeface="Times New Roman"/>
                        </a:rPr>
                        <a:t>Attempt 2 definition</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20">
                <a:tc>
                  <a:txBody>
                    <a:bodyPr/>
                    <a:lstStyle/>
                    <a:p>
                      <a:pPr algn="l">
                        <a:lnSpc>
                          <a:spcPct val="107000"/>
                        </a:lnSpc>
                        <a:spcAft>
                          <a:spcPts val="0"/>
                        </a:spcAft>
                      </a:pPr>
                      <a:r>
                        <a:rPr lang="en-GB" sz="1200" dirty="0" smtClean="0">
                          <a:effectLst/>
                          <a:latin typeface="Arial"/>
                          <a:ea typeface="Calibri"/>
                          <a:cs typeface="Times New Roman"/>
                        </a:rPr>
                        <a:t>Racism</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a:ea typeface="Calibri"/>
                          <a:cs typeface="Times New Roman"/>
                        </a:rPr>
                        <a:t>Discrimination based on race or ethnicity.</a:t>
                      </a:r>
                    </a:p>
                    <a:p>
                      <a:pPr algn="l">
                        <a:lnSpc>
                          <a:spcPct val="107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28">
                <a:tc>
                  <a:txBody>
                    <a:bodyPr/>
                    <a:lstStyle/>
                    <a:p>
                      <a:pPr algn="l">
                        <a:lnSpc>
                          <a:spcPct val="107000"/>
                        </a:lnSpc>
                        <a:spcAft>
                          <a:spcPts val="0"/>
                        </a:spcAft>
                      </a:pPr>
                      <a:r>
                        <a:rPr lang="en-GB" sz="1200" dirty="0" err="1" smtClean="0">
                          <a:effectLst/>
                          <a:latin typeface="Arial"/>
                          <a:ea typeface="Calibri"/>
                          <a:cs typeface="Times New Roman"/>
                        </a:rPr>
                        <a:t>Islamaphobia</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Fear of Islam</a:t>
                      </a:r>
                    </a:p>
                    <a:p>
                      <a:pPr algn="l">
                        <a:lnSpc>
                          <a:spcPct val="107000"/>
                        </a:lnSpc>
                        <a:spcAft>
                          <a:spcPts val="0"/>
                        </a:spcAft>
                      </a:pPr>
                      <a:endParaRPr lang="en-GB" sz="1200" dirty="0" smtClean="0">
                        <a:effectLst/>
                        <a:latin typeface="Arial" panose="020B0604020202020204" pitchFamily="34" charset="0"/>
                        <a:ea typeface="Calibri"/>
                        <a:cs typeface="Arial" panose="020B0604020202020204" pitchFamily="34" charset="0"/>
                      </a:endParaRP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28">
                <a:tc>
                  <a:txBody>
                    <a:bodyPr/>
                    <a:lstStyle/>
                    <a:p>
                      <a:pPr algn="l">
                        <a:lnSpc>
                          <a:spcPct val="107000"/>
                        </a:lnSpc>
                        <a:spcAft>
                          <a:spcPts val="0"/>
                        </a:spcAft>
                      </a:pPr>
                      <a:r>
                        <a:rPr lang="en-GB" sz="1200" dirty="0" err="1" smtClean="0">
                          <a:effectLst/>
                          <a:latin typeface="Arial"/>
                          <a:ea typeface="Calibri"/>
                          <a:cs typeface="Times New Roman"/>
                        </a:rPr>
                        <a:t>Niqab</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Full-face veil worn by some</a:t>
                      </a:r>
                      <a:r>
                        <a:rPr lang="en-GB" sz="1200" baseline="0" dirty="0" smtClean="0">
                          <a:effectLst/>
                          <a:latin typeface="Arial" panose="020B0604020202020204" pitchFamily="34" charset="0"/>
                          <a:ea typeface="Calibri"/>
                          <a:cs typeface="Arial" panose="020B0604020202020204" pitchFamily="34" charset="0"/>
                        </a:rPr>
                        <a:t> Muslim women.</a:t>
                      </a: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781">
                <a:tc>
                  <a:txBody>
                    <a:bodyPr/>
                    <a:lstStyle/>
                    <a:p>
                      <a:pPr algn="l">
                        <a:lnSpc>
                          <a:spcPct val="107000"/>
                        </a:lnSpc>
                        <a:spcAft>
                          <a:spcPts val="0"/>
                        </a:spcAft>
                      </a:pPr>
                      <a:r>
                        <a:rPr lang="en-GB" sz="1200" dirty="0" smtClean="0">
                          <a:effectLst/>
                          <a:latin typeface="Arial"/>
                          <a:ea typeface="Calibri"/>
                          <a:cs typeface="Times New Roman"/>
                        </a:rPr>
                        <a:t>Hijab</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Head scarf</a:t>
                      </a:r>
                      <a:r>
                        <a:rPr lang="en-GB" sz="1200" baseline="0" dirty="0" smtClean="0">
                          <a:effectLst/>
                          <a:latin typeface="Arial" panose="020B0604020202020204" pitchFamily="34" charset="0"/>
                          <a:ea typeface="Calibri"/>
                          <a:cs typeface="Arial" panose="020B0604020202020204" pitchFamily="34" charset="0"/>
                        </a:rPr>
                        <a:t> worn by some Muslim women.</a:t>
                      </a: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394">
                <a:tc>
                  <a:txBody>
                    <a:bodyPr/>
                    <a:lstStyle/>
                    <a:p>
                      <a:pPr algn="l">
                        <a:lnSpc>
                          <a:spcPct val="107000"/>
                        </a:lnSpc>
                        <a:spcAft>
                          <a:spcPts val="0"/>
                        </a:spcAft>
                      </a:pPr>
                      <a:r>
                        <a:rPr lang="en-GB" sz="1200" dirty="0" smtClean="0">
                          <a:effectLst/>
                          <a:latin typeface="Arial"/>
                          <a:ea typeface="Calibri"/>
                          <a:cs typeface="Times New Roman"/>
                        </a:rPr>
                        <a:t>Terrorism</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Acts</a:t>
                      </a:r>
                      <a:r>
                        <a:rPr lang="en-GB" sz="1200" baseline="0" dirty="0" smtClean="0">
                          <a:effectLst/>
                          <a:latin typeface="Arial" panose="020B0604020202020204" pitchFamily="34" charset="0"/>
                          <a:ea typeface="Calibri"/>
                          <a:cs typeface="Arial" panose="020B0604020202020204" pitchFamily="34" charset="0"/>
                        </a:rPr>
                        <a:t> of violence, usually aimed at civilians for a political aim.</a:t>
                      </a:r>
                    </a:p>
                    <a:p>
                      <a:pPr algn="l">
                        <a:lnSpc>
                          <a:spcPct val="107000"/>
                        </a:lnSpc>
                        <a:spcAft>
                          <a:spcPts val="0"/>
                        </a:spcAft>
                      </a:pPr>
                      <a:endParaRPr lang="en-GB" sz="1200" baseline="0" dirty="0" smtClean="0">
                        <a:effectLst/>
                        <a:latin typeface="Arial" panose="020B0604020202020204" pitchFamily="34" charset="0"/>
                        <a:ea typeface="Calibri"/>
                        <a:cs typeface="Arial" panose="020B0604020202020204" pitchFamily="34" charset="0"/>
                      </a:endParaRP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854">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Greater</a:t>
                      </a:r>
                      <a:r>
                        <a:rPr lang="en-GB" sz="1200" baseline="0" dirty="0" smtClean="0">
                          <a:effectLst/>
                          <a:latin typeface="Arial" panose="020B0604020202020204" pitchFamily="34" charset="0"/>
                          <a:ea typeface="Calibri"/>
                          <a:cs typeface="Arial" panose="020B0604020202020204" pitchFamily="34" charset="0"/>
                        </a:rPr>
                        <a:t> Jihad</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An internal struggle</a:t>
                      </a:r>
                      <a:r>
                        <a:rPr lang="en-GB" sz="1200" baseline="0" dirty="0" smtClean="0">
                          <a:effectLst/>
                          <a:latin typeface="Arial" panose="020B0604020202020204" pitchFamily="34" charset="0"/>
                          <a:ea typeface="Calibri"/>
                          <a:cs typeface="Arial" panose="020B0604020202020204" pitchFamily="34" charset="0"/>
                        </a:rPr>
                        <a:t> that impacts someone's faith</a:t>
                      </a: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87">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Lesser</a:t>
                      </a:r>
                      <a:r>
                        <a:rPr lang="en-GB" sz="1200" baseline="0" dirty="0" smtClean="0">
                          <a:effectLst/>
                          <a:latin typeface="Arial" panose="020B0604020202020204" pitchFamily="34" charset="0"/>
                          <a:ea typeface="Calibri"/>
                          <a:cs typeface="Arial" panose="020B0604020202020204" pitchFamily="34" charset="0"/>
                        </a:rPr>
                        <a:t> Jihad</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An</a:t>
                      </a:r>
                      <a:r>
                        <a:rPr lang="en-GB" sz="1200" baseline="0" dirty="0" smtClean="0">
                          <a:effectLst/>
                          <a:latin typeface="Arial" panose="020B0604020202020204" pitchFamily="34" charset="0"/>
                          <a:ea typeface="Calibri"/>
                          <a:cs typeface="Arial" panose="020B0604020202020204" pitchFamily="34" charset="0"/>
                        </a:rPr>
                        <a:t> outward struggle to defend faith or family.</a:t>
                      </a:r>
                    </a:p>
                    <a:p>
                      <a:pPr algn="l">
                        <a:lnSpc>
                          <a:spcPct val="107000"/>
                        </a:lnSpc>
                        <a:spcAft>
                          <a:spcPts val="0"/>
                        </a:spcAft>
                      </a:pP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2">
                <a:tc>
                  <a:txBody>
                    <a:bodyPr/>
                    <a:lstStyle/>
                    <a:p>
                      <a:pPr algn="l">
                        <a:lnSpc>
                          <a:spcPct val="107000"/>
                        </a:lnSpc>
                        <a:spcAft>
                          <a:spcPts val="0"/>
                        </a:spcAft>
                      </a:pPr>
                      <a:r>
                        <a:rPr lang="en-GB" sz="1200" dirty="0" err="1" smtClean="0">
                          <a:effectLst/>
                          <a:latin typeface="Arial"/>
                          <a:ea typeface="Calibri"/>
                          <a:cs typeface="Times New Roman"/>
                        </a:rPr>
                        <a:t>Ummah</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Calibri"/>
                          <a:ea typeface="Calibri"/>
                          <a:cs typeface="Times New Roman"/>
                        </a:rPr>
                        <a:t>The</a:t>
                      </a:r>
                      <a:r>
                        <a:rPr lang="en-GB" sz="1200" baseline="0" dirty="0" smtClean="0">
                          <a:effectLst/>
                          <a:latin typeface="Calibri"/>
                          <a:ea typeface="Calibri"/>
                          <a:cs typeface="Times New Roman"/>
                        </a:rPr>
                        <a:t> community of Muslims.</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394">
                <a:tc>
                  <a:txBody>
                    <a:bodyPr/>
                    <a:lstStyle/>
                    <a:p>
                      <a:pPr algn="l">
                        <a:lnSpc>
                          <a:spcPct val="107000"/>
                        </a:lnSpc>
                        <a:spcAft>
                          <a:spcPts val="0"/>
                        </a:spcAft>
                      </a:pPr>
                      <a:r>
                        <a:rPr lang="en-GB" sz="1200" dirty="0" smtClean="0">
                          <a:effectLst/>
                          <a:latin typeface="Arial"/>
                          <a:ea typeface="Calibri"/>
                          <a:cs typeface="Times New Roman"/>
                        </a:rPr>
                        <a:t>Holy War</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a:ea typeface="Calibri"/>
                          <a:cs typeface="Times New Roman"/>
                        </a:rPr>
                        <a:t>A</a:t>
                      </a:r>
                      <a:r>
                        <a:rPr lang="en-GB" sz="1200" baseline="0" dirty="0" smtClean="0">
                          <a:effectLst/>
                          <a:latin typeface="Arial"/>
                          <a:ea typeface="Calibri"/>
                          <a:cs typeface="Times New Roman"/>
                        </a:rPr>
                        <a:t> war fought for a religious purpose or goal.</a:t>
                      </a:r>
                    </a:p>
                    <a:p>
                      <a:pPr algn="l">
                        <a:lnSpc>
                          <a:spcPct val="107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446">
                <a:tc>
                  <a:txBody>
                    <a:bodyPr/>
                    <a:lstStyle/>
                    <a:p>
                      <a:pPr algn="l">
                        <a:lnSpc>
                          <a:spcPct val="107000"/>
                        </a:lnSpc>
                        <a:spcAft>
                          <a:spcPts val="0"/>
                        </a:spcAft>
                      </a:pPr>
                      <a:r>
                        <a:rPr lang="en-GB" sz="1200" dirty="0" err="1" smtClean="0">
                          <a:effectLst/>
                          <a:latin typeface="Arial"/>
                          <a:ea typeface="Calibri"/>
                          <a:cs typeface="Times New Roman"/>
                        </a:rPr>
                        <a:t>Qu’ran</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smtClean="0">
                          <a:effectLst/>
                          <a:latin typeface="Arial"/>
                          <a:ea typeface="Calibri"/>
                          <a:cs typeface="Times New Roman"/>
                        </a:rPr>
                        <a:t>Holy book of Islam.</a:t>
                      </a: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764704" y="170220"/>
            <a:ext cx="5328592" cy="369332"/>
          </a:xfrm>
          <a:prstGeom prst="rect">
            <a:avLst/>
          </a:prstGeom>
          <a:noFill/>
        </p:spPr>
        <p:txBody>
          <a:bodyPr wrap="square" rtlCol="0">
            <a:spAutoFit/>
          </a:bodyPr>
          <a:lstStyle/>
          <a:p>
            <a:r>
              <a:rPr lang="en-GB" b="1" u="sng" dirty="0" smtClean="0"/>
              <a:t>Week 3 - Key </a:t>
            </a:r>
            <a:r>
              <a:rPr lang="en-GB" b="1" u="sng" dirty="0" smtClean="0"/>
              <a:t>word practice: Look, cover, write, check!</a:t>
            </a:r>
            <a:endParaRPr lang="en-GB" b="1" u="sng" dirty="0"/>
          </a:p>
        </p:txBody>
      </p:sp>
    </p:spTree>
    <p:extLst>
      <p:ext uri="{BB962C8B-B14F-4D97-AF65-F5344CB8AC3E}">
        <p14:creationId xmlns:p14="http://schemas.microsoft.com/office/powerpoint/2010/main" val="251806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712" y="149895"/>
            <a:ext cx="6048874" cy="461665"/>
          </a:xfrm>
          <a:prstGeom prst="rect">
            <a:avLst/>
          </a:prstGeom>
          <a:noFill/>
        </p:spPr>
        <p:txBody>
          <a:bodyPr wrap="square" rtlCol="0">
            <a:spAutoFit/>
          </a:bodyPr>
          <a:lstStyle/>
          <a:p>
            <a:r>
              <a:rPr lang="en-GB" sz="2400" b="1" u="sng" dirty="0" smtClean="0"/>
              <a:t>Week 4 – Women and the head scarf</a:t>
            </a:r>
            <a:endParaRPr lang="en-GB" sz="2400" b="1" u="sng" dirty="0"/>
          </a:p>
        </p:txBody>
      </p:sp>
      <p:sp>
        <p:nvSpPr>
          <p:cNvPr id="7" name="AutoShape 2" descr="Image result for philosophy"/>
          <p:cNvSpPr>
            <a:spLocks noChangeAspect="1" noChangeArrowheads="1"/>
          </p:cNvSpPr>
          <p:nvPr/>
        </p:nvSpPr>
        <p:spPr bwMode="auto">
          <a:xfrm>
            <a:off x="49213" y="-131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philosophy"/>
          <p:cNvSpPr>
            <a:spLocks noChangeAspect="1" noChangeArrowheads="1"/>
          </p:cNvSpPr>
          <p:nvPr/>
        </p:nvSpPr>
        <p:spPr bwMode="auto">
          <a:xfrm>
            <a:off x="201613" y="20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42428" y="611560"/>
            <a:ext cx="6153745" cy="646331"/>
          </a:xfrm>
          <a:prstGeom prst="rect">
            <a:avLst/>
          </a:prstGeom>
          <a:noFill/>
        </p:spPr>
        <p:txBody>
          <a:bodyPr wrap="square" rtlCol="0">
            <a:spAutoFit/>
          </a:bodyPr>
          <a:lstStyle/>
          <a:p>
            <a:r>
              <a:rPr lang="en-GB" dirty="0" smtClean="0"/>
              <a:t>Watch the video by following this link and answer the following questions.	</a:t>
            </a:r>
            <a:r>
              <a:rPr lang="en-GB" u="sng" dirty="0" smtClean="0">
                <a:solidFill>
                  <a:srgbClr val="00B0F0"/>
                </a:solidFill>
              </a:rPr>
              <a:t>tiny.cc/13mhez </a:t>
            </a:r>
            <a:endParaRPr lang="en-GB" u="sng" dirty="0">
              <a:solidFill>
                <a:srgbClr val="00B0F0"/>
              </a:solidFill>
            </a:endParaRPr>
          </a:p>
        </p:txBody>
      </p:sp>
      <p:sp>
        <p:nvSpPr>
          <p:cNvPr id="10" name="Slide Number Placeholder 1"/>
          <p:cNvSpPr>
            <a:spLocks noGrp="1"/>
          </p:cNvSpPr>
          <p:nvPr>
            <p:ph type="sldNum" sz="quarter" idx="12"/>
          </p:nvPr>
        </p:nvSpPr>
        <p:spPr>
          <a:xfrm>
            <a:off x="4843463" y="9917815"/>
            <a:ext cx="1543050" cy="486833"/>
          </a:xfrm>
        </p:spPr>
        <p:txBody>
          <a:bodyPr/>
          <a:lstStyle/>
          <a:p>
            <a:fld id="{D54E1A41-9698-411A-809F-AF81FF9C137E}" type="slidenum">
              <a:rPr lang="en-GB" smtClean="0"/>
              <a:t>7</a:t>
            </a:fld>
            <a:endParaRPr lang="en-GB"/>
          </a:p>
        </p:txBody>
      </p:sp>
      <p:sp>
        <p:nvSpPr>
          <p:cNvPr id="11" name="TextBox 10"/>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56" t="21780" r="35309" b="26699"/>
          <a:stretch/>
        </p:blipFill>
        <p:spPr bwMode="auto">
          <a:xfrm>
            <a:off x="1041375" y="1619672"/>
            <a:ext cx="4755853" cy="272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54013" y="4860032"/>
            <a:ext cx="6153745" cy="3416320"/>
          </a:xfrm>
          <a:prstGeom prst="rect">
            <a:avLst/>
          </a:prstGeom>
          <a:noFill/>
        </p:spPr>
        <p:txBody>
          <a:bodyPr wrap="square" rtlCol="0">
            <a:spAutoFit/>
          </a:bodyPr>
          <a:lstStyle/>
          <a:p>
            <a:r>
              <a:rPr lang="en-GB" dirty="0" smtClean="0"/>
              <a:t>What does the term hijab mean?</a:t>
            </a:r>
          </a:p>
          <a:p>
            <a:r>
              <a:rPr lang="en-GB" dirty="0" smtClean="0"/>
              <a:t>___________________________________________________</a:t>
            </a:r>
          </a:p>
          <a:p>
            <a:r>
              <a:rPr lang="en-GB" dirty="0" smtClean="0"/>
              <a:t>What may men wear when praying?</a:t>
            </a:r>
          </a:p>
          <a:p>
            <a:r>
              <a:rPr lang="en-GB" dirty="0" smtClean="0"/>
              <a:t>___________________________________________________</a:t>
            </a:r>
            <a:endParaRPr lang="en-GB" dirty="0"/>
          </a:p>
          <a:p>
            <a:r>
              <a:rPr lang="en-GB" dirty="0" smtClean="0"/>
              <a:t>How does wearing a headscarf show she is proud of being Muslim? Give 3 reasons.</a:t>
            </a:r>
          </a:p>
          <a:p>
            <a:r>
              <a:rPr lang="en-GB" dirty="0" smtClean="0"/>
              <a:t>1 _________________________________________________</a:t>
            </a:r>
          </a:p>
          <a:p>
            <a:r>
              <a:rPr lang="en-GB" dirty="0" smtClean="0"/>
              <a:t>2 _________________________________________________</a:t>
            </a:r>
          </a:p>
          <a:p>
            <a:r>
              <a:rPr lang="en-GB" dirty="0" smtClean="0"/>
              <a:t>3 _________________________________________________</a:t>
            </a:r>
          </a:p>
          <a:p>
            <a:r>
              <a:rPr lang="en-GB" dirty="0" smtClean="0"/>
              <a:t>What is your view on Muslim women wearing a Hijab?</a:t>
            </a:r>
          </a:p>
          <a:p>
            <a:r>
              <a:rPr lang="en-GB" dirty="0" smtClean="0"/>
              <a:t>___________________________________________________</a:t>
            </a:r>
          </a:p>
          <a:p>
            <a:r>
              <a:rPr lang="en-GB" dirty="0" smtClean="0"/>
              <a:t>___________________________________________________</a:t>
            </a:r>
            <a:endParaRPr lang="en-GB" dirty="0"/>
          </a:p>
        </p:txBody>
      </p:sp>
    </p:spTree>
    <p:extLst>
      <p:ext uri="{BB962C8B-B14F-4D97-AF65-F5344CB8AC3E}">
        <p14:creationId xmlns:p14="http://schemas.microsoft.com/office/powerpoint/2010/main" val="397476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3218" y="0"/>
            <a:ext cx="3744214" cy="461665"/>
          </a:xfrm>
          <a:prstGeom prst="rect">
            <a:avLst/>
          </a:prstGeom>
          <a:noFill/>
        </p:spPr>
        <p:txBody>
          <a:bodyPr wrap="square" rtlCol="0">
            <a:spAutoFit/>
          </a:bodyPr>
          <a:lstStyle/>
          <a:p>
            <a:r>
              <a:rPr lang="en-GB" sz="2400" b="1" u="sng" dirty="0" smtClean="0"/>
              <a:t>Week 5 – Assessment prep</a:t>
            </a:r>
            <a:endParaRPr lang="en-GB" sz="2400" b="1" u="sng" dirty="0"/>
          </a:p>
        </p:txBody>
      </p:sp>
      <p:sp>
        <p:nvSpPr>
          <p:cNvPr id="7" name="TextBox 6"/>
          <p:cNvSpPr txBox="1"/>
          <p:nvPr/>
        </p:nvSpPr>
        <p:spPr>
          <a:xfrm>
            <a:off x="44624" y="581943"/>
            <a:ext cx="6781402" cy="646331"/>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Your assessment for this topic is about whether Islam </a:t>
            </a:r>
            <a:r>
              <a:rPr lang="en-GB" sz="1200" dirty="0" smtClean="0">
                <a:latin typeface="Comic Sans MS" pitchFamily="66" charset="0"/>
              </a:rPr>
              <a:t>treats women fairly.</a:t>
            </a:r>
          </a:p>
          <a:p>
            <a:r>
              <a:rPr lang="en-GB" sz="1200" dirty="0" smtClean="0">
                <a:latin typeface="Comic Sans MS" pitchFamily="66" charset="0"/>
              </a:rPr>
              <a:t>Colour code the points and quotes below as equal or unequal. If the suggest men and women are equal put the as equal.</a:t>
            </a:r>
            <a:endParaRPr lang="en-GB" sz="1200" dirty="0" smtClean="0">
              <a:solidFill>
                <a:schemeClr val="tx1"/>
              </a:solidFill>
              <a:latin typeface="Comic Sans MS" pitchFamily="66" charset="0"/>
            </a:endParaRPr>
          </a:p>
        </p:txBody>
      </p:sp>
      <p:sp>
        <p:nvSpPr>
          <p:cNvPr id="13" name="TextBox 12"/>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sp>
        <p:nvSpPr>
          <p:cNvPr id="3" name="Rectangle 2"/>
          <p:cNvSpPr/>
          <p:nvPr/>
        </p:nvSpPr>
        <p:spPr>
          <a:xfrm>
            <a:off x="299389" y="1403647"/>
            <a:ext cx="276282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i="1" dirty="0"/>
              <a:t>“The believers, men and women, are </a:t>
            </a:r>
            <a:r>
              <a:rPr lang="en-GB" sz="1200" i="1" dirty="0" smtClean="0"/>
              <a:t>allies</a:t>
            </a:r>
            <a:r>
              <a:rPr lang="en-GB" sz="1200" i="1" dirty="0"/>
              <a:t> of one another. They enjoin the ‘common good</a:t>
            </a:r>
            <a:r>
              <a:rPr lang="en-GB" sz="1200" i="1" dirty="0" smtClean="0"/>
              <a:t>’</a:t>
            </a:r>
            <a:r>
              <a:rPr lang="en-GB" sz="1200" i="1" dirty="0"/>
              <a:t> and forbid the </a:t>
            </a:r>
            <a:r>
              <a:rPr lang="en-GB" sz="1200" i="1" dirty="0" smtClean="0"/>
              <a:t>bad, </a:t>
            </a:r>
            <a:r>
              <a:rPr lang="en-GB" sz="1200" i="1" dirty="0"/>
              <a:t>they observe </a:t>
            </a:r>
            <a:r>
              <a:rPr lang="en-GB" sz="1200" i="1" dirty="0" smtClean="0"/>
              <a:t>prayers</a:t>
            </a:r>
            <a:r>
              <a:rPr lang="en-GB" sz="1200" dirty="0"/>
              <a:t> </a:t>
            </a:r>
            <a:r>
              <a:rPr lang="en-GB" sz="1200" i="1" dirty="0"/>
              <a:t>and give </a:t>
            </a:r>
            <a:r>
              <a:rPr lang="en-GB" sz="1200" i="1" dirty="0" smtClean="0"/>
              <a:t>charity</a:t>
            </a:r>
            <a:r>
              <a:rPr lang="en-GB" sz="1200" dirty="0"/>
              <a:t> </a:t>
            </a:r>
            <a:r>
              <a:rPr lang="en-GB" sz="1200" i="1" dirty="0"/>
              <a:t>and obey God and his Prophet”;</a:t>
            </a:r>
            <a:r>
              <a:rPr lang="en-GB" sz="1200" dirty="0"/>
              <a:t> Qur’an, 9:71</a:t>
            </a:r>
            <a:endParaRPr lang="en-GB" sz="1200" dirty="0"/>
          </a:p>
        </p:txBody>
      </p:sp>
      <p:sp>
        <p:nvSpPr>
          <p:cNvPr id="4" name="Rectangle 3"/>
          <p:cNvSpPr/>
          <p:nvPr/>
        </p:nvSpPr>
        <p:spPr>
          <a:xfrm>
            <a:off x="3583824" y="1404626"/>
            <a:ext cx="276282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However, although men and women are equal, they are not the same. They have different purposes. It is part of Allah’s design and purpose for men and women to have different physical characteristics.</a:t>
            </a:r>
          </a:p>
          <a:p>
            <a:r>
              <a:rPr lang="en-GB" sz="1200" dirty="0"/>
              <a:t>Muslims also believe that it is the duty of a man to provide for the financial needs of his family, and for a woman to look after the home and family.</a:t>
            </a:r>
          </a:p>
        </p:txBody>
      </p:sp>
      <p:sp>
        <p:nvSpPr>
          <p:cNvPr id="6" name="Rectangle 5"/>
          <p:cNvSpPr/>
          <p:nvPr/>
        </p:nvSpPr>
        <p:spPr>
          <a:xfrm>
            <a:off x="299389" y="2609200"/>
            <a:ext cx="276282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Muslim women may attend the mosque but traditionally pray separately from men, either in a separate room or in a balcony so that men may not see them. Prayer is too important for people to be distracted so men and women have to pray </a:t>
            </a:r>
            <a:r>
              <a:rPr lang="en-GB" sz="1200" b="1" dirty="0" err="1"/>
              <a:t>Salat</a:t>
            </a:r>
            <a:r>
              <a:rPr lang="en-GB" sz="1200" dirty="0"/>
              <a:t> prayer in separate places.</a:t>
            </a:r>
            <a:endParaRPr lang="en-GB" sz="1200" dirty="0" smtClean="0"/>
          </a:p>
          <a:p>
            <a:r>
              <a:rPr lang="en-GB" sz="1200" dirty="0" smtClean="0"/>
              <a:t>In </a:t>
            </a:r>
            <a:r>
              <a:rPr lang="en-GB" sz="1200" dirty="0"/>
              <a:t>a mosque, prayer is led by an </a:t>
            </a:r>
            <a:r>
              <a:rPr lang="en-GB" sz="1200" b="1" dirty="0"/>
              <a:t>imam</a:t>
            </a:r>
            <a:r>
              <a:rPr lang="en-GB" sz="1200" dirty="0"/>
              <a:t>, and traditionally imams have always been male.</a:t>
            </a:r>
            <a:endParaRPr lang="en-GB" sz="1200" dirty="0"/>
          </a:p>
        </p:txBody>
      </p:sp>
      <p:sp>
        <p:nvSpPr>
          <p:cNvPr id="8" name="Rectangle 1"/>
          <p:cNvSpPr>
            <a:spLocks noChangeArrowheads="1"/>
          </p:cNvSpPr>
          <p:nvPr/>
        </p:nvSpPr>
        <p:spPr bwMode="auto">
          <a:xfrm>
            <a:off x="3582842" y="3347864"/>
            <a:ext cx="2763804" cy="120032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ReithSans"/>
                <a:cs typeface="Arial" pitchFamily="34" charset="0"/>
              </a:rPr>
              <a:t>The </a:t>
            </a:r>
            <a:r>
              <a:rPr kumimoji="0" lang="en-US" altLang="en-US" sz="1200" b="1" i="0" u="none" strike="noStrike" cap="none" normalizeH="0" baseline="0" dirty="0" smtClean="0">
                <a:ln>
                  <a:noFill/>
                </a:ln>
                <a:solidFill>
                  <a:srgbClr val="231F20"/>
                </a:solidFill>
                <a:effectLst/>
                <a:latin typeface="ReithSans"/>
                <a:cs typeface="Arial" pitchFamily="34" charset="0"/>
              </a:rPr>
              <a:t>Prophet Muhammad</a:t>
            </a:r>
            <a:r>
              <a:rPr kumimoji="0" lang="en-US" altLang="en-US" sz="1200" b="0" i="0" u="none" strike="noStrike" cap="none" normalizeH="0" baseline="0" dirty="0" smtClean="0">
                <a:ln>
                  <a:noFill/>
                </a:ln>
                <a:solidFill>
                  <a:srgbClr val="231F20"/>
                </a:solidFill>
                <a:effectLst/>
                <a:latin typeface="ReithSans"/>
                <a:cs typeface="Arial" pitchFamily="34" charset="0"/>
              </a:rPr>
              <a:t> stressed the importance of women and the respect that should be shown to them when he said:</a:t>
            </a:r>
            <a:endParaRPr kumimoji="0" lang="en-US" alt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cs typeface="Arial" pitchFamily="34" charset="0"/>
              </a:rPr>
              <a:t>“Paradise lies at the feet of your mother.” </a:t>
            </a:r>
          </a:p>
        </p:txBody>
      </p:sp>
      <p:sp>
        <p:nvSpPr>
          <p:cNvPr id="16" name="Rectangle 15"/>
          <p:cNvSpPr/>
          <p:nvPr/>
        </p:nvSpPr>
        <p:spPr>
          <a:xfrm>
            <a:off x="299389" y="4788023"/>
            <a:ext cx="2762822" cy="36009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There is much discussion about the different dress rules regarding men and women. One viewpoint is that the different requirements over dress between men and women may lead to some prejudice and discrimination.</a:t>
            </a:r>
          </a:p>
          <a:p>
            <a:r>
              <a:rPr lang="en-GB" sz="1200" dirty="0"/>
              <a:t>Many Muslim women wear a </a:t>
            </a:r>
            <a:r>
              <a:rPr lang="en-GB" sz="1200" b="1" dirty="0"/>
              <a:t>hijab</a:t>
            </a:r>
            <a:r>
              <a:rPr lang="en-GB" sz="1200" dirty="0"/>
              <a:t> or veil to protect their modesty. Not all Muslim women choose to do this. In the UK this is matter of choice and there is much discussion about the significance of wearing the hijab in British society.</a:t>
            </a:r>
          </a:p>
          <a:p>
            <a:r>
              <a:rPr lang="en-GB" sz="1200" dirty="0"/>
              <a:t>Some Muslim women wear a </a:t>
            </a:r>
            <a:r>
              <a:rPr lang="en-GB" sz="1200" b="1" dirty="0" err="1"/>
              <a:t>niqab</a:t>
            </a:r>
            <a:r>
              <a:rPr lang="en-GB" sz="1200" dirty="0"/>
              <a:t> or a </a:t>
            </a:r>
            <a:r>
              <a:rPr lang="en-GB" sz="1200" b="1" dirty="0" err="1"/>
              <a:t>burkha</a:t>
            </a:r>
            <a:r>
              <a:rPr lang="en-GB" sz="1200" dirty="0"/>
              <a:t>. Not all Muslim women choose to do this. In the UK this is a matter of choice.</a:t>
            </a:r>
          </a:p>
          <a:p>
            <a:r>
              <a:rPr lang="en-GB" sz="1200" dirty="0"/>
              <a:t>Men have no requirement to dress in this way but men are required to be modest in the way they dress.</a:t>
            </a:r>
          </a:p>
        </p:txBody>
      </p:sp>
      <p:sp>
        <p:nvSpPr>
          <p:cNvPr id="17" name="Rectangle 16"/>
          <p:cNvSpPr/>
          <p:nvPr/>
        </p:nvSpPr>
        <p:spPr>
          <a:xfrm>
            <a:off x="3582842" y="4743574"/>
            <a:ext cx="2763804"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Some Muslim women believe that the wearing of special garments, like the </a:t>
            </a:r>
            <a:r>
              <a:rPr lang="en-GB" sz="1200" dirty="0" err="1"/>
              <a:t>burkha</a:t>
            </a:r>
            <a:r>
              <a:rPr lang="en-GB" sz="1200" dirty="0"/>
              <a:t>, is a way of protecting themselves from what they see as an over-sexualised society. There may be a feeling that society portrays women as 'sex objects' and places too much importance on a woman's physical appearance. The wearing of the </a:t>
            </a:r>
            <a:r>
              <a:rPr lang="en-GB" sz="1200" dirty="0" err="1"/>
              <a:t>burkha</a:t>
            </a:r>
            <a:r>
              <a:rPr lang="en-GB" sz="1200" dirty="0"/>
              <a:t> is a practical expression of modesty in public.</a:t>
            </a:r>
            <a:endParaRPr lang="en-GB" sz="1200" dirty="0"/>
          </a:p>
        </p:txBody>
      </p:sp>
      <p:sp>
        <p:nvSpPr>
          <p:cNvPr id="18" name="Rectangle 17"/>
          <p:cNvSpPr/>
          <p:nvPr/>
        </p:nvSpPr>
        <p:spPr>
          <a:xfrm>
            <a:off x="3584074" y="7009364"/>
            <a:ext cx="276262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Some Islamic states enforce the wearing of religious garments like the hijab, the headscarf which covers a woman's head. In these countries a number of women have been attacked for not wearing the hijab.</a:t>
            </a:r>
            <a:endParaRPr lang="en-GB" sz="1200" dirty="0"/>
          </a:p>
        </p:txBody>
      </p:sp>
    </p:spTree>
    <p:extLst>
      <p:ext uri="{BB962C8B-B14F-4D97-AF65-F5344CB8AC3E}">
        <p14:creationId xmlns:p14="http://schemas.microsoft.com/office/powerpoint/2010/main" val="682995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sophie scholl"/>
          <p:cNvSpPr>
            <a:spLocks noChangeAspect="1" noChangeArrowheads="1"/>
          </p:cNvSpPr>
          <p:nvPr/>
        </p:nvSpPr>
        <p:spPr bwMode="auto">
          <a:xfrm>
            <a:off x="292447" y="341322"/>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Image result for sophie scholl"/>
          <p:cNvSpPr>
            <a:spLocks noChangeAspect="1" noChangeArrowheads="1"/>
          </p:cNvSpPr>
          <p:nvPr/>
        </p:nvSpPr>
        <p:spPr bwMode="auto">
          <a:xfrm>
            <a:off x="444847" y="455622"/>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1104" y="849988"/>
            <a:ext cx="6688596" cy="138499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t>This week you are looking at one of the 10 obligatory acts of Shia Muslims – Jihad. </a:t>
            </a:r>
          </a:p>
          <a:p>
            <a:r>
              <a:rPr lang="en-GB" sz="1200" dirty="0" smtClean="0"/>
              <a:t>This word means struggle and for Muslims there are two types of Jihad</a:t>
            </a:r>
            <a:r>
              <a:rPr lang="en-GB" sz="1200" dirty="0" smtClean="0"/>
              <a:t>.</a:t>
            </a:r>
          </a:p>
          <a:p>
            <a:r>
              <a:rPr lang="en-GB" sz="1200" dirty="0" smtClean="0"/>
              <a:t>Greater Jihad – Internal struggle linked to faith</a:t>
            </a:r>
          </a:p>
          <a:p>
            <a:r>
              <a:rPr lang="en-GB" sz="1200" dirty="0" smtClean="0"/>
              <a:t>Lesser Jihad – Outward struggle to defend faith and family.</a:t>
            </a:r>
          </a:p>
          <a:p>
            <a:r>
              <a:rPr lang="en-GB" sz="1200" dirty="0" smtClean="0"/>
              <a:t>Research and find 3 examples of each type of Jihad</a:t>
            </a:r>
          </a:p>
          <a:p>
            <a:endParaRPr lang="en-GB" sz="1200" dirty="0"/>
          </a:p>
          <a:p>
            <a:r>
              <a:rPr lang="en-GB" sz="1200" dirty="0" smtClean="0"/>
              <a:t>You can use this website if you need help </a:t>
            </a:r>
            <a:r>
              <a:rPr lang="en-GB" sz="1200" dirty="0">
                <a:hlinkClick r:id="rId3"/>
              </a:rPr>
              <a:t>https://www.bbc.co.uk/bitesize/guides/zhbpfcw/revision/6</a:t>
            </a:r>
            <a:endParaRPr lang="en-GB" sz="1200" dirty="0" smtClean="0"/>
          </a:p>
        </p:txBody>
      </p:sp>
      <p:sp>
        <p:nvSpPr>
          <p:cNvPr id="11" name="TextBox 10"/>
          <p:cNvSpPr txBox="1"/>
          <p:nvPr/>
        </p:nvSpPr>
        <p:spPr>
          <a:xfrm>
            <a:off x="2045522" y="322211"/>
            <a:ext cx="4824536" cy="461665"/>
          </a:xfrm>
          <a:prstGeom prst="rect">
            <a:avLst/>
          </a:prstGeom>
          <a:noFill/>
        </p:spPr>
        <p:txBody>
          <a:bodyPr wrap="square" rtlCol="0">
            <a:spAutoFit/>
          </a:bodyPr>
          <a:lstStyle/>
          <a:p>
            <a:r>
              <a:rPr lang="en-GB" sz="2400" b="1" u="sng" dirty="0" smtClean="0"/>
              <a:t>Week 6 Jihad</a:t>
            </a:r>
            <a:endParaRPr lang="en-GB" sz="2400" b="1" u="sng" dirty="0"/>
          </a:p>
        </p:txBody>
      </p:sp>
      <p:sp>
        <p:nvSpPr>
          <p:cNvPr id="17" name="TextBox 16"/>
          <p:cNvSpPr txBox="1"/>
          <p:nvPr/>
        </p:nvSpPr>
        <p:spPr>
          <a:xfrm>
            <a:off x="521440" y="9821457"/>
            <a:ext cx="184731" cy="369332"/>
          </a:xfrm>
          <a:prstGeom prst="rect">
            <a:avLst/>
          </a:prstGeom>
          <a:noFill/>
        </p:spPr>
        <p:txBody>
          <a:bodyPr wrap="none" rtlCol="0">
            <a:spAutoFit/>
          </a:bodyPr>
          <a:lstStyle/>
          <a:p>
            <a:endParaRPr lang="en-GB" dirty="0"/>
          </a:p>
        </p:txBody>
      </p:sp>
      <p:sp>
        <p:nvSpPr>
          <p:cNvPr id="18" name="TextBox 17"/>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sp>
        <p:nvSpPr>
          <p:cNvPr id="3" name="Rectangle 2"/>
          <p:cNvSpPr/>
          <p:nvPr/>
        </p:nvSpPr>
        <p:spPr>
          <a:xfrm>
            <a:off x="264444" y="3059832"/>
            <a:ext cx="2552105" cy="2952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Greater Jihad</a:t>
            </a:r>
          </a:p>
          <a:p>
            <a:pPr algn="ctr"/>
            <a:endParaRPr lang="en-GB" dirty="0"/>
          </a:p>
          <a:p>
            <a:r>
              <a:rPr lang="en-GB" dirty="0" smtClean="0"/>
              <a:t>1</a:t>
            </a:r>
          </a:p>
          <a:p>
            <a:endParaRPr lang="en-GB" dirty="0"/>
          </a:p>
          <a:p>
            <a:r>
              <a:rPr lang="en-GB" dirty="0" smtClean="0"/>
              <a:t>2</a:t>
            </a:r>
          </a:p>
          <a:p>
            <a:endParaRPr lang="en-GB" dirty="0"/>
          </a:p>
          <a:p>
            <a:r>
              <a:rPr lang="en-GB" dirty="0" smtClean="0"/>
              <a:t>3</a:t>
            </a:r>
          </a:p>
          <a:p>
            <a:endParaRPr lang="en-GB" dirty="0"/>
          </a:p>
          <a:p>
            <a:endParaRPr lang="en-GB" dirty="0" smtClean="0"/>
          </a:p>
          <a:p>
            <a:endParaRPr lang="en-GB" dirty="0"/>
          </a:p>
        </p:txBody>
      </p:sp>
      <p:sp>
        <p:nvSpPr>
          <p:cNvPr id="19" name="Rectangle 18"/>
          <p:cNvSpPr/>
          <p:nvPr/>
        </p:nvSpPr>
        <p:spPr>
          <a:xfrm>
            <a:off x="3577653" y="3059832"/>
            <a:ext cx="2552105" cy="2952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Lesser Jihad</a:t>
            </a:r>
          </a:p>
          <a:p>
            <a:pPr algn="ctr"/>
            <a:endParaRPr lang="en-GB" dirty="0"/>
          </a:p>
          <a:p>
            <a:r>
              <a:rPr lang="en-GB" dirty="0" smtClean="0"/>
              <a:t>1</a:t>
            </a:r>
          </a:p>
          <a:p>
            <a:endParaRPr lang="en-GB" dirty="0"/>
          </a:p>
          <a:p>
            <a:r>
              <a:rPr lang="en-GB" dirty="0" smtClean="0"/>
              <a:t>2</a:t>
            </a:r>
          </a:p>
          <a:p>
            <a:endParaRPr lang="en-GB" dirty="0"/>
          </a:p>
          <a:p>
            <a:r>
              <a:rPr lang="en-GB" dirty="0" smtClean="0"/>
              <a:t>3</a:t>
            </a:r>
          </a:p>
          <a:p>
            <a:endParaRPr lang="en-GB" dirty="0"/>
          </a:p>
          <a:p>
            <a:endParaRPr lang="en-GB" dirty="0" smtClean="0"/>
          </a:p>
          <a:p>
            <a:endParaRPr lang="en-GB" dirty="0"/>
          </a:p>
        </p:txBody>
      </p:sp>
    </p:spTree>
    <p:extLst>
      <p:ext uri="{BB962C8B-B14F-4D97-AF65-F5344CB8AC3E}">
        <p14:creationId xmlns:p14="http://schemas.microsoft.com/office/powerpoint/2010/main" val="378414770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13557</TotalTime>
  <Words>1953</Words>
  <Application>Microsoft Office PowerPoint</Application>
  <PresentationFormat>On-screen Show (4:3)</PresentationFormat>
  <Paragraphs>294</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Racism …. p4 Week Due: 1 Islamophobia… p6 Week Due: 2 Key words… p7 Week Due: 3 Islam and Women … p8 Week Due: 4  Assessment prep… p9 Week Due: 5  Jihad…… p10 Week Due: 6 9/11 …… p11 Week Due: 7 Revision…… p12 Week Due: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187</cp:revision>
  <cp:lastPrinted>2019-07-01T13:29:04Z</cp:lastPrinted>
  <dcterms:created xsi:type="dcterms:W3CDTF">2017-06-29T07:37:11Z</dcterms:created>
  <dcterms:modified xsi:type="dcterms:W3CDTF">2019-10-14T11:03:53Z</dcterms:modified>
</cp:coreProperties>
</file>