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58" r:id="rId3"/>
    <p:sldId id="268" r:id="rId4"/>
    <p:sldId id="352" r:id="rId5"/>
    <p:sldId id="295" r:id="rId6"/>
    <p:sldId id="355" r:id="rId7"/>
    <p:sldId id="347" r:id="rId8"/>
    <p:sldId id="316" r:id="rId9"/>
    <p:sldId id="296" r:id="rId10"/>
    <p:sldId id="332" r:id="rId11"/>
    <p:sldId id="346" r:id="rId12"/>
    <p:sldId id="331" r:id="rId13"/>
    <p:sldId id="353" r:id="rId14"/>
    <p:sldId id="354" r:id="rId15"/>
  </p:sldIdLst>
  <p:sldSz cx="6858000" cy="9144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2" autoAdjust="0"/>
    <p:restoredTop sz="94660"/>
  </p:normalViewPr>
  <p:slideViewPr>
    <p:cSldViewPr>
      <p:cViewPr varScale="1">
        <p:scale>
          <a:sx n="62" d="100"/>
          <a:sy n="62" d="100"/>
        </p:scale>
        <p:origin x="-2515" y="-101"/>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CF9FE19-07B1-46F2-8C12-3755B2E32555}" type="datetimeFigureOut">
              <a:rPr lang="en-GB" smtClean="0"/>
              <a:t>05/10/2019</a:t>
            </a:fld>
            <a:endParaRPr lang="en-GB"/>
          </a:p>
        </p:txBody>
      </p:sp>
      <p:sp>
        <p:nvSpPr>
          <p:cNvPr id="4" name="Slide Image Placeholder 3"/>
          <p:cNvSpPr>
            <a:spLocks noGrp="1" noRot="1" noChangeAspect="1"/>
          </p:cNvSpPr>
          <p:nvPr>
            <p:ph type="sldImg" idx="2"/>
          </p:nvPr>
        </p:nvSpPr>
        <p:spPr>
          <a:xfrm>
            <a:off x="2003425" y="744538"/>
            <a:ext cx="27908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5"/>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537190B-3E2B-43C9-8ED8-C01B6F4BB624}" type="slidenum">
              <a:rPr lang="en-GB" smtClean="0"/>
              <a:t>‹#›</a:t>
            </a:fld>
            <a:endParaRPr lang="en-GB"/>
          </a:p>
        </p:txBody>
      </p:sp>
    </p:spTree>
    <p:extLst>
      <p:ext uri="{BB962C8B-B14F-4D97-AF65-F5344CB8AC3E}">
        <p14:creationId xmlns:p14="http://schemas.microsoft.com/office/powerpoint/2010/main" val="2519769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3425" y="744538"/>
            <a:ext cx="2790825"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E383C60-8970-4B16-9615-84507174762C}"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742344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a:p>
            <a:r>
              <a:rPr lang="en-GB" dirty="0" smtClean="0"/>
              <a:t>Some people believe that only their god is the correct one. Some people believe that all gods are false and do not exist. Other people believe they are all true and all different ways to understand one thing.</a:t>
            </a:r>
          </a:p>
          <a:p>
            <a:endParaRPr lang="en-GB" dirty="0" smtClean="0"/>
          </a:p>
          <a:p>
            <a:r>
              <a:rPr lang="en-GB" dirty="0" smtClean="0"/>
              <a:t>About God Hindus believe that there is one eternal force called Brahman. To help Christians to understand Brahman he is represented as lots of different gods with different qualities.</a:t>
            </a:r>
          </a:p>
          <a:p>
            <a:endParaRPr lang="en-GB" dirty="0" smtClean="0"/>
          </a:p>
          <a:p>
            <a:r>
              <a:rPr lang="en-GB" dirty="0" smtClean="0"/>
              <a:t>Jews believe there is only one God. They called God Yahweh. They will worship Yahweh and want to have relationship with him.</a:t>
            </a:r>
          </a:p>
          <a:p>
            <a:endParaRPr lang="en-GB" dirty="0" smtClean="0"/>
          </a:p>
          <a:p>
            <a:r>
              <a:rPr lang="en-GB" dirty="0" smtClean="0"/>
              <a:t>Christians believe that there is only one God but that God is 3 different Persons. This belief is called the Trinity. Christians believe in the Father, the Son, who is called Jesus, and the Holy Spirit.</a:t>
            </a:r>
          </a:p>
          <a:p>
            <a:endParaRPr lang="en-GB" dirty="0" smtClean="0"/>
          </a:p>
          <a:p>
            <a:r>
              <a:rPr lang="en-GB" dirty="0" smtClean="0"/>
              <a:t>Muslims call God Allah. Muslims believe that there is only one God. He is not divided in any way and does not show himself in any different forms. He is one. This belief in one God is called </a:t>
            </a:r>
            <a:r>
              <a:rPr lang="en-GB" dirty="0" err="1" smtClean="0"/>
              <a:t>tawhid</a:t>
            </a:r>
            <a:r>
              <a:rPr lang="en-GB" dirty="0" smtClean="0"/>
              <a:t>.</a:t>
            </a:r>
          </a:p>
          <a:p>
            <a:endParaRPr lang="en-GB" dirty="0" smtClean="0"/>
          </a:p>
          <a:p>
            <a:r>
              <a:rPr lang="en-GB" dirty="0" smtClean="0"/>
              <a:t>Sikh believe in one supreme God called </a:t>
            </a:r>
            <a:r>
              <a:rPr lang="en-GB" dirty="0" err="1" smtClean="0"/>
              <a:t>Waheguru</a:t>
            </a:r>
            <a:r>
              <a:rPr lang="en-GB" dirty="0" smtClean="0"/>
              <a:t> which means supreme teacher. </a:t>
            </a:r>
            <a:r>
              <a:rPr lang="en-GB" dirty="0" err="1" smtClean="0"/>
              <a:t>Waheguru</a:t>
            </a:r>
            <a:r>
              <a:rPr lang="en-GB" dirty="0" smtClean="0"/>
              <a:t> can help to guide Sikhs.  </a:t>
            </a:r>
          </a:p>
          <a:p>
            <a:endParaRPr lang="en-GB" dirty="0" smtClean="0"/>
          </a:p>
          <a:p>
            <a:r>
              <a:rPr lang="en-GB" dirty="0" smtClean="0"/>
              <a:t>Buddhists do not believe in an omnipotent God who watches over them. They do believe that there are gods in the many Buddhist heavens but they are just reincarnations of people.</a:t>
            </a:r>
          </a:p>
          <a:p>
            <a:endParaRPr lang="en-GB" dirty="0"/>
          </a:p>
        </p:txBody>
      </p:sp>
      <p:sp>
        <p:nvSpPr>
          <p:cNvPr id="4" name="Slide Number Placeholder 3"/>
          <p:cNvSpPr>
            <a:spLocks noGrp="1"/>
          </p:cNvSpPr>
          <p:nvPr>
            <p:ph type="sldNum" sz="quarter" idx="10"/>
          </p:nvPr>
        </p:nvSpPr>
        <p:spPr/>
        <p:txBody>
          <a:bodyPr/>
          <a:lstStyle/>
          <a:p>
            <a:fld id="{C537190B-3E2B-43C9-8ED8-C01B6F4BB624}" type="slidenum">
              <a:rPr lang="en-GB" smtClean="0"/>
              <a:t>10</a:t>
            </a:fld>
            <a:endParaRPr lang="en-GB"/>
          </a:p>
        </p:txBody>
      </p:sp>
    </p:spTree>
    <p:extLst>
      <p:ext uri="{BB962C8B-B14F-4D97-AF65-F5344CB8AC3E}">
        <p14:creationId xmlns:p14="http://schemas.microsoft.com/office/powerpoint/2010/main" val="4151900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CD43FA-EA4B-2E43-9392-E3CD0207A1C6}" type="slidenum">
              <a:rPr lang="en-US" smtClean="0"/>
              <a:t>13</a:t>
            </a:fld>
            <a:endParaRPr lang="en-US"/>
          </a:p>
        </p:txBody>
      </p:sp>
    </p:spTree>
    <p:extLst>
      <p:ext uri="{BB962C8B-B14F-4D97-AF65-F5344CB8AC3E}">
        <p14:creationId xmlns:p14="http://schemas.microsoft.com/office/powerpoint/2010/main" val="623490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4802718"/>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EE5EB53-4C2E-4341-84D1-4F78410EDD83}" type="datetime1">
              <a:rPr lang="en-GB" smtClean="0">
                <a:solidFill>
                  <a:prstClr val="black">
                    <a:tint val="75000"/>
                  </a:prstClr>
                </a:solidFill>
              </a:rPr>
              <a:pPr/>
              <a:t>05/10/2019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54E1A41-9698-411A-809F-AF81FF9C137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85980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4EBD0D-2AF4-4E8C-A666-F910492153CA}" type="datetime1">
              <a:rPr lang="en-GB" smtClean="0">
                <a:solidFill>
                  <a:prstClr val="black">
                    <a:tint val="75000"/>
                  </a:prstClr>
                </a:solidFill>
              </a:rPr>
              <a:pPr/>
              <a:t>05/10/2019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54E1A41-9698-411A-809F-AF81FF9C137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79293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3"/>
            <a:ext cx="1478756"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486833"/>
            <a:ext cx="4350544"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33F562-5EA3-49B8-8C66-41D97BDE5E7E}" type="datetime1">
              <a:rPr lang="en-GB" smtClean="0">
                <a:solidFill>
                  <a:prstClr val="black">
                    <a:tint val="75000"/>
                  </a:prstClr>
                </a:solidFill>
              </a:rPr>
              <a:pPr/>
              <a:t>05/10/2019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54E1A41-9698-411A-809F-AF81FF9C137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9789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9D7814-8DD5-4B55-AD22-3BDB8C8E0B96}" type="datetime1">
              <a:rPr lang="en-GB" smtClean="0">
                <a:solidFill>
                  <a:prstClr val="black">
                    <a:tint val="75000"/>
                  </a:prstClr>
                </a:solidFill>
              </a:rPr>
              <a:pPr/>
              <a:t>05/10/2019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54E1A41-9698-411A-809F-AF81FF9C137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13576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7" y="2279653"/>
            <a:ext cx="5915025" cy="3803649"/>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7" y="6119287"/>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C07D26-7068-4BE2-A4F1-68D6BEBFE795}" type="datetime1">
              <a:rPr lang="en-GB" smtClean="0">
                <a:solidFill>
                  <a:prstClr val="black">
                    <a:tint val="75000"/>
                  </a:prstClr>
                </a:solidFill>
              </a:rPr>
              <a:pPr/>
              <a:t>05/10/2019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54E1A41-9698-411A-809F-AF81FF9C137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04352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0E5AC6-8212-4D19-B193-07EA782C6B7A}" type="datetime1">
              <a:rPr lang="en-GB" smtClean="0">
                <a:solidFill>
                  <a:prstClr val="black">
                    <a:tint val="75000"/>
                  </a:prstClr>
                </a:solidFill>
              </a:rPr>
              <a:pPr/>
              <a:t>05/10/2019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54E1A41-9698-411A-809F-AF81FF9C137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65773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2" y="486836"/>
            <a:ext cx="5915025"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1" y="3340101"/>
            <a:ext cx="2901255"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4"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4" y="3340101"/>
            <a:ext cx="2915543"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1F0D1D-5111-4E0A-B5AA-14E563BFF6DA}" type="datetime1">
              <a:rPr lang="en-GB" smtClean="0">
                <a:solidFill>
                  <a:prstClr val="black">
                    <a:tint val="75000"/>
                  </a:prstClr>
                </a:solidFill>
              </a:rPr>
              <a:pPr/>
              <a:t>05/10/2019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54E1A41-9698-411A-809F-AF81FF9C137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76727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2A56EF6-3F91-4657-8156-4A9D26121150}" type="datetime1">
              <a:rPr lang="en-GB" smtClean="0">
                <a:solidFill>
                  <a:prstClr val="black">
                    <a:tint val="75000"/>
                  </a:prstClr>
                </a:solidFill>
              </a:rPr>
              <a:pPr/>
              <a:t>05/10/2019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54E1A41-9698-411A-809F-AF81FF9C137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99344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9412E-DBC5-417D-9C62-C2FCD9CE37B8}" type="datetime1">
              <a:rPr lang="en-GB" smtClean="0">
                <a:solidFill>
                  <a:prstClr val="black">
                    <a:tint val="75000"/>
                  </a:prstClr>
                </a:solidFill>
              </a:rPr>
              <a:pPr/>
              <a:t>05/10/2019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54E1A41-9698-411A-809F-AF81FF9C137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98695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4"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314473-1C85-466E-AFA9-B404711F6F9B}" type="datetime1">
              <a:rPr lang="en-GB" smtClean="0">
                <a:solidFill>
                  <a:prstClr val="black">
                    <a:tint val="75000"/>
                  </a:prstClr>
                </a:solidFill>
              </a:rPr>
              <a:pPr/>
              <a:t>05/10/2019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54E1A41-9698-411A-809F-AF81FF9C137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235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4"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1ABB4A-0EEC-4292-A865-24946CCFF056}" type="datetime1">
              <a:rPr lang="en-GB" smtClean="0">
                <a:solidFill>
                  <a:prstClr val="black">
                    <a:tint val="75000"/>
                  </a:prstClr>
                </a:solidFill>
              </a:rPr>
              <a:pPr/>
              <a:t>05/10/2019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54E1A41-9698-411A-809F-AF81FF9C137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0906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9" y="486836"/>
            <a:ext cx="5915025" cy="176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9" y="2434167"/>
            <a:ext cx="5915025"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5A414CA4-2BE0-4881-8EA2-D9084339AE81}" type="datetime1">
              <a:rPr lang="en-GB" smtClean="0">
                <a:solidFill>
                  <a:prstClr val="black">
                    <a:tint val="75000"/>
                  </a:prstClr>
                </a:solidFill>
              </a:rPr>
              <a:pPr/>
              <a:t>05/10/2019</a:t>
            </a:fld>
            <a:endParaRPr lang="en-GB">
              <a:solidFill>
                <a:prstClr val="black">
                  <a:tint val="75000"/>
                </a:prstClr>
              </a:solidFill>
            </a:endParaRPr>
          </a:p>
        </p:txBody>
      </p:sp>
      <p:sp>
        <p:nvSpPr>
          <p:cNvPr id="5" name="Footer Placeholder 4"/>
          <p:cNvSpPr>
            <a:spLocks noGrp="1"/>
          </p:cNvSpPr>
          <p:nvPr>
            <p:ph type="ftr" sz="quarter" idx="3"/>
          </p:nvPr>
        </p:nvSpPr>
        <p:spPr>
          <a:xfrm>
            <a:off x="2271714"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54E1A41-9698-411A-809F-AF81FF9C137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078562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tiff"/><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buddh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457" y="3181894"/>
            <a:ext cx="5184576" cy="291632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82803" y="6084168"/>
            <a:ext cx="6658564" cy="584775"/>
          </a:xfrm>
          <a:prstGeom prst="rect">
            <a:avLst/>
          </a:prstGeom>
          <a:solidFill>
            <a:schemeClr val="tx1"/>
          </a:solidFill>
        </p:spPr>
        <p:txBody>
          <a:bodyPr wrap="square" rtlCol="0">
            <a:spAutoFit/>
          </a:bodyPr>
          <a:lstStyle/>
          <a:p>
            <a:pPr algn="ctr"/>
            <a:r>
              <a:rPr lang="en-GB" sz="3200" u="sng" dirty="0" smtClean="0">
                <a:solidFill>
                  <a:schemeClr val="bg1"/>
                </a:solidFill>
                <a:latin typeface="Aharoni" panose="02010803020104030203" pitchFamily="2" charset="-79"/>
                <a:cs typeface="Aharoni" panose="02010803020104030203" pitchFamily="2" charset="-79"/>
              </a:rPr>
              <a:t>Buddhism</a:t>
            </a:r>
            <a:endParaRPr lang="en-GB" sz="2400" dirty="0">
              <a:solidFill>
                <a:schemeClr val="bg1"/>
              </a:solidFill>
              <a:latin typeface="Aharoni" panose="02010803020104030203" pitchFamily="2" charset="-79"/>
              <a:cs typeface="Aharoni" panose="02010803020104030203" pitchFamily="2" charset="-79"/>
            </a:endParaRPr>
          </a:p>
        </p:txBody>
      </p:sp>
      <p:sp>
        <p:nvSpPr>
          <p:cNvPr id="17" name="Slide Number Placeholder 3"/>
          <p:cNvSpPr>
            <a:spLocks noGrp="1"/>
          </p:cNvSpPr>
          <p:nvPr>
            <p:ph type="sldNum" sz="quarter" idx="12"/>
          </p:nvPr>
        </p:nvSpPr>
        <p:spPr>
          <a:xfrm>
            <a:off x="4843463" y="8475136"/>
            <a:ext cx="1543050" cy="486833"/>
          </a:xfrm>
          <a:noFill/>
        </p:spPr>
        <p:txBody>
          <a:bodyPr/>
          <a:lstStyle/>
          <a:p>
            <a:fld id="{D54E1A41-9698-411A-809F-AF81FF9C137E}" type="slidenum">
              <a:rPr lang="en-GB" smtClean="0">
                <a:solidFill>
                  <a:prstClr val="black">
                    <a:tint val="75000"/>
                  </a:prstClr>
                </a:solidFill>
              </a:rPr>
              <a:pPr/>
              <a:t>1</a:t>
            </a:fld>
            <a:endParaRPr lang="en-GB" dirty="0">
              <a:solidFill>
                <a:prstClr val="black">
                  <a:tint val="75000"/>
                </a:prstClr>
              </a:solidFill>
            </a:endParaRPr>
          </a:p>
        </p:txBody>
      </p:sp>
      <p:sp>
        <p:nvSpPr>
          <p:cNvPr id="18" name="AutoShape 2" descr="Image result for hindu pantheon"/>
          <p:cNvSpPr>
            <a:spLocks noChangeAspect="1" noChangeArrowheads="1"/>
          </p:cNvSpPr>
          <p:nvPr/>
        </p:nvSpPr>
        <p:spPr bwMode="auto">
          <a:xfrm>
            <a:off x="155575" y="-10834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9" name="Rectangle 18"/>
          <p:cNvSpPr>
            <a:spLocks noChangeArrowheads="1"/>
          </p:cNvSpPr>
          <p:nvPr/>
        </p:nvSpPr>
        <p:spPr bwMode="auto">
          <a:xfrm>
            <a:off x="55352" y="72827"/>
            <a:ext cx="6686015" cy="8963669"/>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000000"/>
                </a:solidFill>
              </a14:hiddenFill>
            </a:ext>
          </a:extLst>
        </p:spPr>
        <p:txBody>
          <a:bodyPr rot="0" vert="horz" wrap="square" lIns="91440" tIns="45720" rIns="91440" bIns="45720" anchor="t" anchorCtr="0" upright="1">
            <a:noAutofit/>
          </a:bodyPr>
          <a:lstStyle/>
          <a:p>
            <a:endParaRPr lang="en-GB"/>
          </a:p>
        </p:txBody>
      </p:sp>
      <p:sp>
        <p:nvSpPr>
          <p:cNvPr id="20" name="Text Box 28"/>
          <p:cNvSpPr txBox="1">
            <a:spLocks noChangeArrowheads="1"/>
          </p:cNvSpPr>
          <p:nvPr/>
        </p:nvSpPr>
        <p:spPr bwMode="auto">
          <a:xfrm>
            <a:off x="155575" y="120255"/>
            <a:ext cx="6441777" cy="542925"/>
          </a:xfrm>
          <a:prstGeom prst="rect">
            <a:avLst/>
          </a:prstGeom>
          <a:solidFill>
            <a:srgbClr val="000000"/>
          </a:solidFill>
          <a:ln w="38100">
            <a:solidFill>
              <a:srgbClr val="000000"/>
            </a:solidFill>
            <a:miter lim="800000"/>
            <a:headEnd/>
            <a:tailEnd/>
          </a:ln>
          <a:effectLst>
            <a:outerShdw dist="28398" dir="3806097" algn="ctr" rotWithShape="0">
              <a:srgbClr val="7F7F7F">
                <a:alpha val="50000"/>
              </a:srgbClr>
            </a:outerShdw>
          </a:effectLst>
        </p:spPr>
        <p:txBody>
          <a:bodyPr rot="0" vert="horz" wrap="square" lIns="91440" tIns="45720" rIns="91440" bIns="45720" anchor="t" anchorCtr="0" upright="1">
            <a:noAutofit/>
          </a:bodyPr>
          <a:lstStyle/>
          <a:p>
            <a:pPr algn="ctr">
              <a:lnSpc>
                <a:spcPct val="115000"/>
              </a:lnSpc>
              <a:spcAft>
                <a:spcPts val="1000"/>
              </a:spcAft>
            </a:pPr>
            <a:r>
              <a:rPr lang="en-GB" sz="2800" dirty="0" smtClean="0">
                <a:solidFill>
                  <a:schemeClr val="bg1"/>
                </a:solidFill>
                <a:effectLst/>
                <a:latin typeface="Verdana"/>
                <a:ea typeface="Calibri"/>
                <a:cs typeface="Times New Roman"/>
              </a:rPr>
              <a:t>WCSA</a:t>
            </a:r>
            <a:endParaRPr lang="en-GB" sz="1100" dirty="0">
              <a:solidFill>
                <a:schemeClr val="bg1"/>
              </a:solidFill>
              <a:effectLst/>
              <a:latin typeface="Calibri"/>
              <a:ea typeface="Calibri"/>
              <a:cs typeface="Times New Roman"/>
            </a:endParaRPr>
          </a:p>
        </p:txBody>
      </p:sp>
      <p:sp>
        <p:nvSpPr>
          <p:cNvPr id="21" name="Text Box 27"/>
          <p:cNvSpPr txBox="1">
            <a:spLocks noChangeArrowheads="1"/>
          </p:cNvSpPr>
          <p:nvPr/>
        </p:nvSpPr>
        <p:spPr bwMode="auto">
          <a:xfrm>
            <a:off x="1250483" y="755576"/>
            <a:ext cx="4251960" cy="1038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en-GB" sz="4800" dirty="0" smtClean="0">
                <a:effectLst/>
                <a:latin typeface="Verdana"/>
                <a:ea typeface="Calibri"/>
                <a:cs typeface="Times New Roman"/>
              </a:rPr>
              <a:t>Religious Studies</a:t>
            </a:r>
            <a:endParaRPr lang="en-GB" sz="1100" dirty="0">
              <a:effectLst/>
              <a:latin typeface="Calibri"/>
              <a:ea typeface="Calibri"/>
              <a:cs typeface="Times New Roman"/>
            </a:endParaRPr>
          </a:p>
        </p:txBody>
      </p:sp>
      <p:sp>
        <p:nvSpPr>
          <p:cNvPr id="22" name="Text Box 9"/>
          <p:cNvSpPr txBox="1">
            <a:spLocks noChangeArrowheads="1"/>
          </p:cNvSpPr>
          <p:nvPr/>
        </p:nvSpPr>
        <p:spPr bwMode="auto">
          <a:xfrm>
            <a:off x="155574" y="2411760"/>
            <a:ext cx="6441777" cy="864096"/>
          </a:xfrm>
          <a:prstGeom prst="rect">
            <a:avLst/>
          </a:prstGeom>
          <a:solidFill>
            <a:srgbClr val="000000"/>
          </a:solidFill>
          <a:ln w="38100">
            <a:solidFill>
              <a:srgbClr val="000000"/>
            </a:solidFill>
            <a:miter lim="800000"/>
            <a:headEnd/>
            <a:tailEnd/>
          </a:ln>
          <a:effectLst>
            <a:outerShdw dist="28398" dir="3806097" algn="ctr" rotWithShape="0">
              <a:srgbClr val="7F7F7F">
                <a:alpha val="50000"/>
              </a:srgbClr>
            </a:outerShdw>
          </a:effectLst>
        </p:spPr>
        <p:txBody>
          <a:bodyPr rot="0" vert="horz" wrap="square" lIns="91440" tIns="45720" rIns="91440" bIns="45720" anchor="t" anchorCtr="0" upright="1">
            <a:noAutofit/>
          </a:bodyPr>
          <a:lstStyle/>
          <a:p>
            <a:pPr algn="ctr">
              <a:lnSpc>
                <a:spcPct val="115000"/>
              </a:lnSpc>
              <a:spcAft>
                <a:spcPts val="1000"/>
              </a:spcAft>
            </a:pPr>
            <a:r>
              <a:rPr lang="en-GB" sz="2400" dirty="0">
                <a:solidFill>
                  <a:schemeClr val="bg1"/>
                </a:solidFill>
                <a:effectLst/>
                <a:latin typeface="Verdana"/>
                <a:ea typeface="Calibri"/>
                <a:cs typeface="Times New Roman"/>
              </a:rPr>
              <a:t>Home Learning </a:t>
            </a:r>
            <a:r>
              <a:rPr lang="en-GB" sz="2400" dirty="0" smtClean="0">
                <a:solidFill>
                  <a:schemeClr val="bg1"/>
                </a:solidFill>
                <a:effectLst/>
                <a:latin typeface="Verdana"/>
                <a:ea typeface="Calibri"/>
                <a:cs typeface="Times New Roman"/>
              </a:rPr>
              <a:t>Booklet </a:t>
            </a:r>
            <a:br>
              <a:rPr lang="en-GB" sz="2400" dirty="0" smtClean="0">
                <a:solidFill>
                  <a:schemeClr val="bg1"/>
                </a:solidFill>
                <a:effectLst/>
                <a:latin typeface="Verdana"/>
                <a:ea typeface="Calibri"/>
                <a:cs typeface="Times New Roman"/>
              </a:rPr>
            </a:br>
            <a:r>
              <a:rPr lang="en-GB" sz="2400" dirty="0" smtClean="0">
                <a:solidFill>
                  <a:schemeClr val="bg1"/>
                </a:solidFill>
                <a:effectLst/>
                <a:latin typeface="Verdana"/>
                <a:ea typeface="Calibri"/>
                <a:cs typeface="Times New Roman"/>
              </a:rPr>
              <a:t>Learning </a:t>
            </a:r>
            <a:r>
              <a:rPr lang="en-GB" sz="2400" dirty="0">
                <a:solidFill>
                  <a:schemeClr val="bg1"/>
                </a:solidFill>
                <a:effectLst/>
                <a:latin typeface="Verdana"/>
                <a:ea typeface="Calibri"/>
                <a:cs typeface="Times New Roman"/>
              </a:rPr>
              <a:t>Cycle </a:t>
            </a:r>
            <a:r>
              <a:rPr lang="en-GB" sz="2400" dirty="0">
                <a:solidFill>
                  <a:schemeClr val="bg1"/>
                </a:solidFill>
                <a:latin typeface="Verdana"/>
                <a:ea typeface="Calibri"/>
                <a:cs typeface="Times New Roman"/>
              </a:rPr>
              <a:t>2</a:t>
            </a:r>
            <a:r>
              <a:rPr lang="en-GB" sz="2400" dirty="0" smtClean="0">
                <a:solidFill>
                  <a:schemeClr val="bg1"/>
                </a:solidFill>
                <a:latin typeface="Verdana"/>
                <a:ea typeface="Calibri"/>
                <a:cs typeface="Times New Roman"/>
              </a:rPr>
              <a:t> Y8</a:t>
            </a:r>
            <a:endParaRPr lang="en-GB" sz="1100" dirty="0">
              <a:solidFill>
                <a:schemeClr val="bg1"/>
              </a:solidFill>
              <a:effectLst/>
              <a:latin typeface="Calibri"/>
              <a:ea typeface="Calibri"/>
              <a:cs typeface="Times New Roman"/>
            </a:endParaRPr>
          </a:p>
        </p:txBody>
      </p:sp>
      <p:sp>
        <p:nvSpPr>
          <p:cNvPr id="23" name="Text Box 16"/>
          <p:cNvSpPr txBox="1">
            <a:spLocks noChangeArrowheads="1"/>
          </p:cNvSpPr>
          <p:nvPr/>
        </p:nvSpPr>
        <p:spPr bwMode="auto">
          <a:xfrm>
            <a:off x="57150" y="7227143"/>
            <a:ext cx="6800850" cy="657225"/>
          </a:xfrm>
          <a:prstGeom prst="rect">
            <a:avLst/>
          </a:prstGeom>
          <a:noFill/>
          <a:ln>
            <a:noFill/>
          </a:ln>
          <a:extLst/>
        </p:spPr>
        <p:txBody>
          <a:bodyPr rot="0" vert="horz" wrap="square" lIns="91440" tIns="45720" rIns="91440" bIns="45720" anchor="t" anchorCtr="0" upright="1">
            <a:noAutofit/>
          </a:bodyPr>
          <a:lstStyle/>
          <a:p>
            <a:pPr>
              <a:lnSpc>
                <a:spcPct val="115000"/>
              </a:lnSpc>
              <a:spcAft>
                <a:spcPts val="1000"/>
              </a:spcAft>
            </a:pPr>
            <a:r>
              <a:rPr lang="en-GB" sz="1600" b="1" dirty="0">
                <a:effectLst/>
                <a:latin typeface="Kristen ITC"/>
                <a:ea typeface="Calibri"/>
                <a:cs typeface="Times New Roman"/>
              </a:rPr>
              <a:t>Name: </a:t>
            </a:r>
            <a:r>
              <a:rPr lang="en-GB" sz="2000" b="1" dirty="0">
                <a:effectLst/>
                <a:latin typeface="Kristen ITC"/>
                <a:ea typeface="Calibri"/>
                <a:cs typeface="Times New Roman"/>
              </a:rPr>
              <a:t>_______________________________</a:t>
            </a:r>
            <a:r>
              <a:rPr lang="en-GB" sz="1600" b="1" dirty="0">
                <a:effectLst/>
                <a:latin typeface="Kristen ITC"/>
                <a:ea typeface="Calibri"/>
                <a:cs typeface="Times New Roman"/>
              </a:rPr>
              <a:t>Tutor Group: </a:t>
            </a:r>
            <a:r>
              <a:rPr lang="en-GB" sz="1600" b="1" dirty="0">
                <a:latin typeface="Kristen ITC"/>
                <a:ea typeface="Calibri"/>
                <a:cs typeface="Times New Roman"/>
              </a:rPr>
              <a:t>8</a:t>
            </a:r>
            <a:r>
              <a:rPr lang="en-GB" sz="2000" b="1" dirty="0" smtClean="0">
                <a:latin typeface="Kristen ITC"/>
                <a:ea typeface="Calibri"/>
                <a:cs typeface="Times New Roman"/>
              </a:rPr>
              <a:t>___</a:t>
            </a:r>
            <a:endParaRPr lang="en-GB" sz="1600" b="1" dirty="0" smtClean="0">
              <a:latin typeface="Kristen ITC"/>
              <a:ea typeface="Calibri"/>
              <a:cs typeface="Times New Roman"/>
            </a:endParaRPr>
          </a:p>
          <a:p>
            <a:pPr>
              <a:lnSpc>
                <a:spcPct val="115000"/>
              </a:lnSpc>
              <a:spcAft>
                <a:spcPts val="1000"/>
              </a:spcAft>
            </a:pPr>
            <a:r>
              <a:rPr lang="en-GB" sz="1600" b="1" dirty="0" smtClean="0">
                <a:latin typeface="Kristen ITC"/>
                <a:ea typeface="Calibri"/>
                <a:cs typeface="Times New Roman"/>
              </a:rPr>
              <a:t/>
            </a:r>
            <a:br>
              <a:rPr lang="en-GB" sz="1600" b="1" dirty="0" smtClean="0">
                <a:latin typeface="Kristen ITC"/>
                <a:ea typeface="Calibri"/>
                <a:cs typeface="Times New Roman"/>
              </a:rPr>
            </a:br>
            <a:r>
              <a:rPr lang="en-GB" sz="1600" b="1" dirty="0" smtClean="0">
                <a:latin typeface="Kristen ITC"/>
                <a:ea typeface="Calibri"/>
                <a:cs typeface="Times New Roman"/>
              </a:rPr>
              <a:t>Target Grade</a:t>
            </a:r>
            <a:r>
              <a:rPr lang="en-GB" sz="2000" b="1" dirty="0" smtClean="0">
                <a:latin typeface="Kristen ITC"/>
                <a:ea typeface="Calibri"/>
                <a:cs typeface="Times New Roman"/>
              </a:rPr>
              <a:t>:</a:t>
            </a:r>
            <a:r>
              <a:rPr lang="en-GB" sz="2000" b="1" dirty="0" smtClean="0">
                <a:effectLst/>
                <a:latin typeface="Kristen ITC"/>
                <a:ea typeface="Calibri"/>
                <a:cs typeface="Times New Roman"/>
              </a:rPr>
              <a:t>________             Class: 8_________</a:t>
            </a:r>
            <a:endParaRPr lang="en-GB" sz="1600" b="1" dirty="0" smtClean="0">
              <a:effectLst/>
              <a:latin typeface="Kristen ITC"/>
              <a:ea typeface="Calibri"/>
              <a:cs typeface="Times New Roman"/>
            </a:endParaRPr>
          </a:p>
        </p:txBody>
      </p:sp>
      <p:sp>
        <p:nvSpPr>
          <p:cNvPr id="24" name="Text Box 2"/>
          <p:cNvSpPr txBox="1">
            <a:spLocks noChangeArrowheads="1"/>
          </p:cNvSpPr>
          <p:nvPr/>
        </p:nvSpPr>
        <p:spPr bwMode="auto">
          <a:xfrm>
            <a:off x="44624" y="8480995"/>
            <a:ext cx="6800850" cy="771525"/>
          </a:xfrm>
          <a:prstGeom prst="rect">
            <a:avLst/>
          </a:prstGeom>
          <a:noFill/>
          <a:ln>
            <a:noFill/>
          </a:ln>
          <a:extLst/>
        </p:spPr>
        <p:txBody>
          <a:bodyPr rot="0" vert="horz" wrap="square" lIns="91440" tIns="45720" rIns="91440" bIns="45720" anchor="t" anchorCtr="0" upright="1">
            <a:noAutofit/>
          </a:bodyPr>
          <a:lstStyle/>
          <a:p>
            <a:pPr>
              <a:lnSpc>
                <a:spcPct val="115000"/>
              </a:lnSpc>
              <a:spcAft>
                <a:spcPts val="1000"/>
              </a:spcAft>
            </a:pPr>
            <a:r>
              <a:rPr lang="en-GB" sz="1600" b="1" dirty="0" smtClean="0">
                <a:effectLst/>
                <a:latin typeface="Kristen ITC"/>
                <a:ea typeface="Calibri"/>
                <a:cs typeface="Times New Roman"/>
              </a:rPr>
              <a:t>Teacher: </a:t>
            </a:r>
            <a:r>
              <a:rPr lang="en-GB" sz="2000" b="1" dirty="0">
                <a:effectLst/>
                <a:latin typeface="Kristen ITC"/>
                <a:ea typeface="Calibri"/>
                <a:cs typeface="Times New Roman"/>
              </a:rPr>
              <a:t>___________________________________</a:t>
            </a:r>
            <a:endParaRPr lang="en-GB" sz="1100" dirty="0">
              <a:effectLst/>
              <a:latin typeface="Calibri"/>
              <a:ea typeface="Calibri"/>
              <a:cs typeface="Times New Roman"/>
            </a:endParaRPr>
          </a:p>
        </p:txBody>
      </p:sp>
    </p:spTree>
    <p:extLst>
      <p:ext uri="{BB962C8B-B14F-4D97-AF65-F5344CB8AC3E}">
        <p14:creationId xmlns:p14="http://schemas.microsoft.com/office/powerpoint/2010/main" val="4276963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Image result for irena sendler"/>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5" descr="Image result for sophie scholl"/>
          <p:cNvSpPr>
            <a:spLocks noChangeAspect="1" noChangeArrowheads="1"/>
          </p:cNvSpPr>
          <p:nvPr/>
        </p:nvSpPr>
        <p:spPr bwMode="auto">
          <a:xfrm>
            <a:off x="307975" y="59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7" descr="Image result for sophie scholl"/>
          <p:cNvSpPr>
            <a:spLocks noChangeAspect="1" noChangeArrowheads="1"/>
          </p:cNvSpPr>
          <p:nvPr/>
        </p:nvSpPr>
        <p:spPr bwMode="auto">
          <a:xfrm>
            <a:off x="460375" y="1202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TextBox 9"/>
          <p:cNvSpPr txBox="1"/>
          <p:nvPr/>
        </p:nvSpPr>
        <p:spPr>
          <a:xfrm>
            <a:off x="116632" y="514619"/>
            <a:ext cx="6688596" cy="646331"/>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r>
              <a:rPr lang="en-GB" sz="1200" dirty="0" smtClean="0"/>
              <a:t>Next week your assessment is on whether meditation is the best way to achieve enlightenment. You need to look at both sides of the argument. </a:t>
            </a:r>
            <a:r>
              <a:rPr lang="en-GB" sz="1200" dirty="0" smtClean="0"/>
              <a:t>Below is a list of reasons. Either label them as meditation or following the Eightfold Path. </a:t>
            </a:r>
            <a:endParaRPr lang="en-GB" sz="1200" dirty="0" smtClean="0"/>
          </a:p>
        </p:txBody>
      </p:sp>
      <p:sp>
        <p:nvSpPr>
          <p:cNvPr id="11" name="TextBox 10"/>
          <p:cNvSpPr txBox="1"/>
          <p:nvPr/>
        </p:nvSpPr>
        <p:spPr>
          <a:xfrm>
            <a:off x="1048662" y="-13159"/>
            <a:ext cx="4824536" cy="461665"/>
          </a:xfrm>
          <a:prstGeom prst="rect">
            <a:avLst/>
          </a:prstGeom>
          <a:noFill/>
        </p:spPr>
        <p:txBody>
          <a:bodyPr wrap="square" rtlCol="0">
            <a:spAutoFit/>
          </a:bodyPr>
          <a:lstStyle/>
          <a:p>
            <a:r>
              <a:rPr lang="en-GB" sz="2400" b="1" u="sng" dirty="0" smtClean="0"/>
              <a:t>Week 7 Achieving enlightenment</a:t>
            </a:r>
            <a:endParaRPr lang="en-GB" sz="2400" b="1" u="sng" dirty="0"/>
          </a:p>
        </p:txBody>
      </p:sp>
      <p:graphicFrame>
        <p:nvGraphicFramePr>
          <p:cNvPr id="2" name="Table 1"/>
          <p:cNvGraphicFramePr>
            <a:graphicFrameLocks noGrp="1"/>
          </p:cNvGraphicFramePr>
          <p:nvPr>
            <p:extLst>
              <p:ext uri="{D42A27DB-BD31-4B8C-83A1-F6EECF244321}">
                <p14:modId xmlns:p14="http://schemas.microsoft.com/office/powerpoint/2010/main" val="2476546100"/>
              </p:ext>
            </p:extLst>
          </p:nvPr>
        </p:nvGraphicFramePr>
        <p:xfrm>
          <a:off x="87933" y="2054158"/>
          <a:ext cx="4572000" cy="2529840"/>
        </p:xfrm>
        <a:graphic>
          <a:graphicData uri="http://schemas.openxmlformats.org/drawingml/2006/table">
            <a:tbl>
              <a:tblPr firstRow="1" bandRow="1">
                <a:tableStyleId>{5C22544A-7EE6-4342-B048-85BDC9FD1C3A}</a:tableStyleId>
              </a:tblPr>
              <a:tblGrid>
                <a:gridCol w="1524000"/>
                <a:gridCol w="1524000"/>
                <a:gridCol w="1524000"/>
              </a:tblGrid>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400" b="0" dirty="0" smtClean="0">
                          <a:solidFill>
                            <a:schemeClr val="tx1"/>
                          </a:solidFill>
                        </a:rPr>
                        <a:t>Siddhartha meditated for years after he left.</a:t>
                      </a:r>
                      <a:r>
                        <a:rPr lang="en-GB" sz="1400" b="0" baseline="0" dirty="0" smtClean="0">
                          <a:solidFill>
                            <a:schemeClr val="tx1"/>
                          </a:solidFill>
                        </a:rPr>
                        <a:t> </a:t>
                      </a:r>
                      <a:endParaRPr lang="en-GB" sz="1400" b="0" dirty="0" smtClean="0">
                        <a:solidFill>
                          <a:schemeClr val="tx1"/>
                        </a:solidFill>
                      </a:endParaRPr>
                    </a:p>
                    <a:p>
                      <a:endParaRPr lang="en-GB"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b="0" dirty="0" smtClean="0">
                          <a:solidFill>
                            <a:schemeClr val="tx1"/>
                          </a:solidFill>
                        </a:rPr>
                        <a:t>Teaching suggests that to achieve enlightenment you</a:t>
                      </a:r>
                      <a:r>
                        <a:rPr lang="en-GB" sz="1400" b="0" baseline="0" dirty="0" smtClean="0">
                          <a:solidFill>
                            <a:schemeClr val="tx1"/>
                          </a:solidFill>
                        </a:rPr>
                        <a:t> need to remove suffering.</a:t>
                      </a:r>
                      <a:endParaRPr lang="en-GB"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b="0" dirty="0" smtClean="0">
                          <a:solidFill>
                            <a:schemeClr val="tx1"/>
                          </a:solidFill>
                        </a:rPr>
                        <a:t>Siddhartha told everyone they needed to following the middle path</a:t>
                      </a:r>
                      <a:endParaRPr lang="en-GB"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GB" sz="1400" dirty="0" smtClean="0"/>
                        <a:t>Siddhartha said </a:t>
                      </a:r>
                      <a:r>
                        <a:rPr lang="en-GB" sz="1400" b="0" i="0" kern="1200" dirty="0" smtClean="0">
                          <a:solidFill>
                            <a:schemeClr val="dk1"/>
                          </a:solidFill>
                          <a:effectLst/>
                          <a:latin typeface="+mn-lt"/>
                          <a:ea typeface="+mn-ea"/>
                          <a:cs typeface="+mn-cs"/>
                        </a:rPr>
                        <a:t>Liberation is not possible without                  </a:t>
                      </a:r>
                      <a:r>
                        <a:rPr lang="en-GB" sz="1400" b="1" i="0" kern="1200" dirty="0" smtClean="0">
                          <a:solidFill>
                            <a:schemeClr val="dk1"/>
                          </a:solidFill>
                          <a:effectLst/>
                          <a:latin typeface="+mn-lt"/>
                          <a:ea typeface="+mn-ea"/>
                          <a:cs typeface="+mn-cs"/>
                        </a:rPr>
                        <a:t>meditation</a:t>
                      </a:r>
                      <a:r>
                        <a:rPr lang="en-GB" sz="1400" b="0" i="0" kern="1200" dirty="0" smtClean="0">
                          <a:solidFill>
                            <a:schemeClr val="dk1"/>
                          </a:solidFill>
                          <a:effectLst/>
                          <a:latin typeface="+mn-lt"/>
                          <a:ea typeface="+mn-ea"/>
                          <a:cs typeface="+mn-cs"/>
                        </a:rPr>
                        <a:t>.</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400" b="0" dirty="0" smtClean="0">
                          <a:solidFill>
                            <a:schemeClr val="tx1"/>
                          </a:solidFill>
                        </a:rPr>
                        <a:t>Meditation </a:t>
                      </a:r>
                      <a:r>
                        <a:rPr lang="en-GB" sz="1400" b="0" baseline="0" dirty="0" smtClean="0">
                          <a:solidFill>
                            <a:schemeClr val="tx1"/>
                          </a:solidFill>
                        </a:rPr>
                        <a:t>is a great way to let go of things that are troubling you and causing suffering.</a:t>
                      </a:r>
                      <a:endParaRPr lang="en-GB" sz="14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smtClean="0"/>
                        <a:t>Meditation is only part of the eightfold path.</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Rectangle 3"/>
          <p:cNvSpPr/>
          <p:nvPr/>
        </p:nvSpPr>
        <p:spPr>
          <a:xfrm>
            <a:off x="4869160" y="2627784"/>
            <a:ext cx="432048" cy="50405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4869160" y="3319078"/>
            <a:ext cx="432048" cy="50405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5301208" y="2771800"/>
            <a:ext cx="1296144" cy="1200329"/>
          </a:xfrm>
          <a:prstGeom prst="rect">
            <a:avLst/>
          </a:prstGeom>
          <a:noFill/>
        </p:spPr>
        <p:txBody>
          <a:bodyPr wrap="square" rtlCol="0">
            <a:spAutoFit/>
          </a:bodyPr>
          <a:lstStyle/>
          <a:p>
            <a:r>
              <a:rPr lang="en-GB" dirty="0" smtClean="0"/>
              <a:t>Meditation</a:t>
            </a:r>
            <a:endParaRPr lang="en-GB" dirty="0" smtClean="0"/>
          </a:p>
          <a:p>
            <a:endParaRPr lang="en-GB" dirty="0"/>
          </a:p>
          <a:p>
            <a:r>
              <a:rPr lang="en-GB" dirty="0" smtClean="0"/>
              <a:t>Eightfold path</a:t>
            </a:r>
            <a:endParaRPr lang="en-GB" dirty="0"/>
          </a:p>
        </p:txBody>
      </p:sp>
      <p:sp>
        <p:nvSpPr>
          <p:cNvPr id="15" name="TextBox 14"/>
          <p:cNvSpPr txBox="1"/>
          <p:nvPr/>
        </p:nvSpPr>
        <p:spPr>
          <a:xfrm>
            <a:off x="-27241" y="6084168"/>
            <a:ext cx="6832469" cy="2031325"/>
          </a:xfrm>
          <a:prstGeom prst="rect">
            <a:avLst/>
          </a:prstGeom>
          <a:noFill/>
        </p:spPr>
        <p:txBody>
          <a:bodyPr wrap="square" rtlCol="0">
            <a:spAutoFit/>
          </a:bodyPr>
          <a:lstStyle/>
          <a:p>
            <a:pPr>
              <a:lnSpc>
                <a:spcPct val="150000"/>
              </a:lnSpc>
            </a:pPr>
            <a:r>
              <a:rPr lang="en-GB" sz="1200" dirty="0">
                <a:solidFill>
                  <a:schemeClr val="bg1">
                    <a:lumMod val="50000"/>
                  </a:schemeClr>
                </a:solidFill>
              </a:rPr>
              <a:t>_______________________________________________________________________________________</a:t>
            </a:r>
          </a:p>
          <a:p>
            <a:pPr>
              <a:lnSpc>
                <a:spcPct val="150000"/>
              </a:lnSpc>
            </a:pPr>
            <a:r>
              <a:rPr lang="en-GB" sz="1200" dirty="0">
                <a:solidFill>
                  <a:schemeClr val="bg1">
                    <a:lumMod val="50000"/>
                  </a:schemeClr>
                </a:solidFill>
              </a:rPr>
              <a:t>_______________________________________________________________________________________</a:t>
            </a:r>
          </a:p>
          <a:p>
            <a:pPr>
              <a:lnSpc>
                <a:spcPct val="150000"/>
              </a:lnSpc>
            </a:pPr>
            <a:r>
              <a:rPr lang="en-GB" sz="1200" dirty="0">
                <a:solidFill>
                  <a:schemeClr val="bg1">
                    <a:lumMod val="50000"/>
                  </a:schemeClr>
                </a:solidFill>
              </a:rPr>
              <a:t>_______________________________________________________________________________________</a:t>
            </a:r>
          </a:p>
          <a:p>
            <a:pPr>
              <a:lnSpc>
                <a:spcPct val="150000"/>
              </a:lnSpc>
            </a:pPr>
            <a:r>
              <a:rPr lang="en-GB" sz="1200" dirty="0">
                <a:solidFill>
                  <a:schemeClr val="bg1">
                    <a:lumMod val="50000"/>
                  </a:schemeClr>
                </a:solidFill>
              </a:rPr>
              <a:t>_______________________________________________________________________________________</a:t>
            </a:r>
          </a:p>
          <a:p>
            <a:pPr>
              <a:lnSpc>
                <a:spcPct val="150000"/>
              </a:lnSpc>
            </a:pPr>
            <a:r>
              <a:rPr lang="en-GB" sz="1200" dirty="0">
                <a:solidFill>
                  <a:schemeClr val="bg1">
                    <a:lumMod val="50000"/>
                  </a:schemeClr>
                </a:solidFill>
              </a:rPr>
              <a:t>_______________________________________________________________________________________</a:t>
            </a:r>
          </a:p>
          <a:p>
            <a:pPr>
              <a:lnSpc>
                <a:spcPct val="150000"/>
              </a:lnSpc>
            </a:pPr>
            <a:r>
              <a:rPr lang="en-GB" sz="1200" dirty="0">
                <a:solidFill>
                  <a:schemeClr val="bg1">
                    <a:lumMod val="50000"/>
                  </a:schemeClr>
                </a:solidFill>
              </a:rPr>
              <a:t>_______________________________________________________________________________________</a:t>
            </a:r>
          </a:p>
          <a:p>
            <a:pPr>
              <a:lnSpc>
                <a:spcPct val="150000"/>
              </a:lnSpc>
            </a:pPr>
            <a:r>
              <a:rPr lang="en-GB" sz="1200" dirty="0" smtClean="0">
                <a:solidFill>
                  <a:schemeClr val="bg1">
                    <a:lumMod val="50000"/>
                  </a:schemeClr>
                </a:solidFill>
              </a:rPr>
              <a:t>_______________________________________________________________________________________</a:t>
            </a:r>
            <a:endParaRPr lang="en-GB" sz="1200" dirty="0">
              <a:solidFill>
                <a:schemeClr val="bg1">
                  <a:lumMod val="50000"/>
                </a:schemeClr>
              </a:solidFill>
            </a:endParaRPr>
          </a:p>
        </p:txBody>
      </p:sp>
      <p:sp>
        <p:nvSpPr>
          <p:cNvPr id="16" name="TextBox 15"/>
          <p:cNvSpPr txBox="1"/>
          <p:nvPr/>
        </p:nvSpPr>
        <p:spPr>
          <a:xfrm>
            <a:off x="109749" y="5796136"/>
            <a:ext cx="6009017" cy="338554"/>
          </a:xfrm>
          <a:prstGeom prst="rect">
            <a:avLst/>
          </a:prstGeom>
          <a:noFill/>
        </p:spPr>
        <p:txBody>
          <a:bodyPr wrap="none" rtlCol="0">
            <a:spAutoFit/>
          </a:bodyPr>
          <a:lstStyle/>
          <a:p>
            <a:r>
              <a:rPr lang="en-GB" sz="1600" b="1" dirty="0" smtClean="0"/>
              <a:t>Explain your opinion on </a:t>
            </a:r>
            <a:r>
              <a:rPr lang="en-GB" sz="1600" b="1" dirty="0" smtClean="0"/>
              <a:t>how a Buddhist can achieve enlightenment. </a:t>
            </a:r>
            <a:endParaRPr lang="en-GB" sz="1600" b="1" dirty="0"/>
          </a:p>
        </p:txBody>
      </p:sp>
      <p:sp>
        <p:nvSpPr>
          <p:cNvPr id="17" name="TextBox 16"/>
          <p:cNvSpPr txBox="1"/>
          <p:nvPr/>
        </p:nvSpPr>
        <p:spPr>
          <a:xfrm>
            <a:off x="521440" y="9821457"/>
            <a:ext cx="184731" cy="369332"/>
          </a:xfrm>
          <a:prstGeom prst="rect">
            <a:avLst/>
          </a:prstGeom>
          <a:noFill/>
        </p:spPr>
        <p:txBody>
          <a:bodyPr wrap="none" rtlCol="0">
            <a:spAutoFit/>
          </a:bodyPr>
          <a:lstStyle/>
          <a:p>
            <a:endParaRPr lang="en-GB" dirty="0"/>
          </a:p>
        </p:txBody>
      </p:sp>
      <p:sp>
        <p:nvSpPr>
          <p:cNvPr id="18" name="TextBox 17"/>
          <p:cNvSpPr txBox="1"/>
          <p:nvPr/>
        </p:nvSpPr>
        <p:spPr>
          <a:xfrm>
            <a:off x="299389" y="8523148"/>
            <a:ext cx="6556530" cy="369332"/>
          </a:xfrm>
          <a:prstGeom prst="rect">
            <a:avLst/>
          </a:prstGeom>
          <a:noFill/>
        </p:spPr>
        <p:txBody>
          <a:bodyPr wrap="square" rtlCol="0">
            <a:spAutoFit/>
          </a:bodyPr>
          <a:lstStyle/>
          <a:p>
            <a:r>
              <a:rPr lang="en-GB" sz="1600" b="1" dirty="0" smtClean="0"/>
              <a:t>Teacher Signature</a:t>
            </a:r>
            <a:r>
              <a:rPr lang="en-GB" dirty="0" smtClean="0"/>
              <a:t>:_______________________________________</a:t>
            </a:r>
            <a:endParaRPr lang="en-GB" dirty="0"/>
          </a:p>
        </p:txBody>
      </p:sp>
    </p:spTree>
    <p:extLst>
      <p:ext uri="{BB962C8B-B14F-4D97-AF65-F5344CB8AC3E}">
        <p14:creationId xmlns:p14="http://schemas.microsoft.com/office/powerpoint/2010/main" val="3784147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48880" y="-36512"/>
            <a:ext cx="4477146" cy="584775"/>
          </a:xfrm>
          <a:prstGeom prst="rect">
            <a:avLst/>
          </a:prstGeom>
          <a:noFill/>
        </p:spPr>
        <p:txBody>
          <a:bodyPr wrap="square" rtlCol="0">
            <a:spAutoFit/>
          </a:bodyPr>
          <a:lstStyle/>
          <a:p>
            <a:r>
              <a:rPr lang="en-GB" sz="3200" b="1" u="sng" dirty="0" err="1" smtClean="0"/>
              <a:t>REvision</a:t>
            </a:r>
            <a:endParaRPr lang="en-GB" sz="3200" b="1" u="sng" dirty="0"/>
          </a:p>
        </p:txBody>
      </p:sp>
      <p:sp>
        <p:nvSpPr>
          <p:cNvPr id="6" name="TextBox 5"/>
          <p:cNvSpPr txBox="1"/>
          <p:nvPr/>
        </p:nvSpPr>
        <p:spPr>
          <a:xfrm>
            <a:off x="44624" y="581943"/>
            <a:ext cx="6781402" cy="461665"/>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r>
              <a:rPr lang="en-GB" sz="1200" dirty="0" smtClean="0">
                <a:solidFill>
                  <a:schemeClr val="tx1"/>
                </a:solidFill>
                <a:latin typeface="Comic Sans MS" pitchFamily="66" charset="0"/>
              </a:rPr>
              <a:t>Not everyone revises in the same way. Now is the time to find out how you best revise. See below for some key tips. </a:t>
            </a:r>
          </a:p>
        </p:txBody>
      </p:sp>
      <p:sp>
        <p:nvSpPr>
          <p:cNvPr id="8" name="AutoShape 2" descr="Image result for irena sendler"/>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5" descr="Image result for sophie scholl"/>
          <p:cNvSpPr>
            <a:spLocks noChangeAspect="1" noChangeArrowheads="1"/>
          </p:cNvSpPr>
          <p:nvPr/>
        </p:nvSpPr>
        <p:spPr bwMode="auto">
          <a:xfrm>
            <a:off x="307975" y="59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TextBox 17"/>
          <p:cNvSpPr txBox="1"/>
          <p:nvPr/>
        </p:nvSpPr>
        <p:spPr>
          <a:xfrm>
            <a:off x="307975" y="5703788"/>
            <a:ext cx="6433393" cy="646331"/>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r>
              <a:rPr lang="en-GB" sz="1200" dirty="0" smtClean="0">
                <a:solidFill>
                  <a:schemeClr val="tx1"/>
                </a:solidFill>
                <a:latin typeface="Comic Sans MS" pitchFamily="66" charset="0"/>
              </a:rPr>
              <a:t>Mind maps, past paper questions, flash cards, writing songs, visual note taking, recording yourself, look cover write check, get someone to test you, write tables, etc…</a:t>
            </a:r>
          </a:p>
          <a:p>
            <a:endParaRPr lang="en-GB" sz="1200" dirty="0" smtClean="0">
              <a:solidFill>
                <a:schemeClr val="tx1"/>
              </a:solidFill>
              <a:latin typeface="Comic Sans MS" pitchFamily="66" charset="0"/>
            </a:endParaRPr>
          </a:p>
        </p:txBody>
      </p:sp>
      <p:sp>
        <p:nvSpPr>
          <p:cNvPr id="10" name="AutoShape 7" descr="Image result for sophie scholl"/>
          <p:cNvSpPr>
            <a:spLocks noChangeAspect="1" noChangeArrowheads="1"/>
          </p:cNvSpPr>
          <p:nvPr/>
        </p:nvSpPr>
        <p:spPr bwMode="auto">
          <a:xfrm>
            <a:off x="460375" y="1202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10"/>
          <p:cNvSpPr txBox="1"/>
          <p:nvPr/>
        </p:nvSpPr>
        <p:spPr>
          <a:xfrm>
            <a:off x="155575" y="50146"/>
            <a:ext cx="1041177" cy="369332"/>
          </a:xfrm>
          <a:prstGeom prst="rect">
            <a:avLst/>
          </a:prstGeom>
          <a:noFill/>
          <a:ln>
            <a:solidFill>
              <a:schemeClr val="tx1"/>
            </a:solidFill>
          </a:ln>
        </p:spPr>
        <p:txBody>
          <a:bodyPr wrap="square" rtlCol="0">
            <a:spAutoFit/>
          </a:bodyPr>
          <a:lstStyle/>
          <a:p>
            <a:r>
              <a:rPr lang="en-GB" b="1" u="sng" dirty="0" err="1" smtClean="0"/>
              <a:t>REvision</a:t>
            </a:r>
            <a:endParaRPr lang="en-GB" b="1" u="sng" dirty="0"/>
          </a:p>
        </p:txBody>
      </p:sp>
      <p:sp>
        <p:nvSpPr>
          <p:cNvPr id="2" name="AutoShape 2" descr="Image result for how to revi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679" y="1118152"/>
            <a:ext cx="5661248" cy="424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H="1">
            <a:off x="3933056" y="3923928"/>
            <a:ext cx="288032" cy="1800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5574" y="6525180"/>
            <a:ext cx="6670452" cy="1077218"/>
          </a:xfrm>
          <a:prstGeom prst="rect">
            <a:avLst/>
          </a:prstGeom>
          <a:noFill/>
        </p:spPr>
        <p:txBody>
          <a:bodyPr wrap="square" rtlCol="0">
            <a:spAutoFit/>
          </a:bodyPr>
          <a:lstStyle/>
          <a:p>
            <a:r>
              <a:rPr lang="en-GB" sz="1600" dirty="0" smtClean="0"/>
              <a:t>Parent/Carer Signature</a:t>
            </a:r>
            <a:r>
              <a:rPr lang="en-GB" sz="1600" dirty="0"/>
              <a:t> </a:t>
            </a:r>
            <a:r>
              <a:rPr lang="en-GB" sz="1600" dirty="0" smtClean="0"/>
              <a:t>to confirm you carried out revision</a:t>
            </a:r>
            <a:br>
              <a:rPr lang="en-GB" sz="1600" dirty="0" smtClean="0"/>
            </a:br>
            <a:r>
              <a:rPr lang="en-GB" sz="1600" dirty="0" smtClean="0"/>
              <a:t>for your assessment:</a:t>
            </a:r>
          </a:p>
          <a:p>
            <a:endParaRPr lang="en-GB" sz="1600" dirty="0" smtClean="0"/>
          </a:p>
          <a:p>
            <a:r>
              <a:rPr lang="en-GB" sz="1600" dirty="0" smtClean="0"/>
              <a:t>Signed……………………………………………………………… Date: ………………………….</a:t>
            </a:r>
            <a:endParaRPr lang="en-GB" sz="1600" dirty="0"/>
          </a:p>
        </p:txBody>
      </p:sp>
    </p:spTree>
    <p:extLst>
      <p:ext uri="{BB962C8B-B14F-4D97-AF65-F5344CB8AC3E}">
        <p14:creationId xmlns:p14="http://schemas.microsoft.com/office/powerpoint/2010/main" val="1752540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12"/>
          </p:nvPr>
        </p:nvSpPr>
        <p:spPr>
          <a:xfrm>
            <a:off x="-2742462" y="8010520"/>
            <a:ext cx="1543050" cy="486833"/>
          </a:xfrm>
        </p:spPr>
        <p:txBody>
          <a:bodyPr/>
          <a:lstStyle/>
          <a:p>
            <a:fld id="{D54E1A41-9698-411A-809F-AF81FF9C137E}" type="slidenum">
              <a:rPr lang="en-GB" smtClean="0"/>
              <a:t>12</a:t>
            </a:fld>
            <a:endParaRPr lang="en-GB"/>
          </a:p>
        </p:txBody>
      </p:sp>
      <p:sp>
        <p:nvSpPr>
          <p:cNvPr id="7" name="TextBox 6"/>
          <p:cNvSpPr txBox="1"/>
          <p:nvPr/>
        </p:nvSpPr>
        <p:spPr>
          <a:xfrm>
            <a:off x="47483" y="107504"/>
            <a:ext cx="6832469" cy="8956298"/>
          </a:xfrm>
          <a:prstGeom prst="rect">
            <a:avLst/>
          </a:prstGeom>
          <a:noFill/>
        </p:spPr>
        <p:txBody>
          <a:bodyPr wrap="square" rtlCol="0">
            <a:spAutoFit/>
          </a:bodyPr>
          <a:lstStyle/>
          <a:p>
            <a:pPr>
              <a:lnSpc>
                <a:spcPct val="150000"/>
              </a:lnSpc>
            </a:pPr>
            <a:r>
              <a:rPr lang="en-GB" sz="1200" dirty="0" smtClean="0">
                <a:solidFill>
                  <a:schemeClr val="bg1">
                    <a:lumMod val="65000"/>
                  </a:schemeClr>
                </a:solidFill>
              </a:rPr>
              <a:t>_</a:t>
            </a:r>
            <a:r>
              <a:rPr lang="en-GB" sz="1200" dirty="0">
                <a:solidFill>
                  <a:schemeClr val="bg1">
                    <a:lumMod val="65000"/>
                  </a:schemeClr>
                </a:solidFill>
              </a:rPr>
              <a:t>______________________________________________________________________________________</a:t>
            </a:r>
          </a:p>
          <a:p>
            <a:pPr>
              <a:lnSpc>
                <a:spcPct val="150000"/>
              </a:lnSpc>
            </a:pPr>
            <a:r>
              <a:rPr lang="en-GB" sz="1200" dirty="0">
                <a:solidFill>
                  <a:schemeClr val="bg1">
                    <a:lumMod val="65000"/>
                  </a:schemeClr>
                </a:solidFill>
              </a:rPr>
              <a:t>_______________________________________________________________________________________</a:t>
            </a:r>
          </a:p>
          <a:p>
            <a:pPr>
              <a:lnSpc>
                <a:spcPct val="150000"/>
              </a:lnSpc>
            </a:pPr>
            <a:r>
              <a:rPr lang="en-GB" sz="1200" dirty="0">
                <a:solidFill>
                  <a:schemeClr val="bg1">
                    <a:lumMod val="65000"/>
                  </a:schemeClr>
                </a:solidFill>
              </a:rPr>
              <a:t>_______________________________________________________________________________________</a:t>
            </a:r>
          </a:p>
          <a:p>
            <a:pPr>
              <a:lnSpc>
                <a:spcPct val="150000"/>
              </a:lnSpc>
            </a:pPr>
            <a:r>
              <a:rPr lang="en-GB" sz="1200" dirty="0">
                <a:solidFill>
                  <a:schemeClr val="bg1">
                    <a:lumMod val="65000"/>
                  </a:schemeClr>
                </a:solidFill>
              </a:rPr>
              <a:t>_______________________________________________________________________________________</a:t>
            </a:r>
          </a:p>
          <a:p>
            <a:pPr>
              <a:lnSpc>
                <a:spcPct val="150000"/>
              </a:lnSpc>
            </a:pPr>
            <a:r>
              <a:rPr lang="en-GB" sz="1200" dirty="0">
                <a:solidFill>
                  <a:schemeClr val="bg1">
                    <a:lumMod val="65000"/>
                  </a:schemeClr>
                </a:solidFill>
              </a:rPr>
              <a:t>_______________________________________________________________________________________</a:t>
            </a:r>
          </a:p>
          <a:p>
            <a:pPr>
              <a:lnSpc>
                <a:spcPct val="150000"/>
              </a:lnSpc>
            </a:pPr>
            <a:r>
              <a:rPr lang="en-GB" sz="1200" dirty="0">
                <a:solidFill>
                  <a:schemeClr val="bg1">
                    <a:lumMod val="65000"/>
                  </a:schemeClr>
                </a:solidFill>
              </a:rPr>
              <a:t>_______________________________________________________________________________________</a:t>
            </a:r>
          </a:p>
          <a:p>
            <a:pPr>
              <a:lnSpc>
                <a:spcPct val="150000"/>
              </a:lnSpc>
            </a:pPr>
            <a:r>
              <a:rPr lang="en-GB" sz="1200" dirty="0">
                <a:solidFill>
                  <a:schemeClr val="bg1">
                    <a:lumMod val="65000"/>
                  </a:schemeClr>
                </a:solidFill>
              </a:rPr>
              <a:t>_______________________________________________________________________________________</a:t>
            </a:r>
          </a:p>
          <a:p>
            <a:pPr>
              <a:lnSpc>
                <a:spcPct val="150000"/>
              </a:lnSpc>
            </a:pPr>
            <a:r>
              <a:rPr lang="en-GB" sz="1200" dirty="0" smtClean="0">
                <a:solidFill>
                  <a:schemeClr val="bg1">
                    <a:lumMod val="65000"/>
                  </a:schemeClr>
                </a:solidFill>
              </a:rPr>
              <a:t>______________________________________________________________________________________</a:t>
            </a:r>
            <a:r>
              <a:rPr lang="en-GB" sz="1200" dirty="0">
                <a:solidFill>
                  <a:schemeClr val="bg1">
                    <a:lumMod val="65000"/>
                  </a:schemeClr>
                </a:solidFill>
              </a:rPr>
              <a:t>______________________________________________________________________________________</a:t>
            </a:r>
          </a:p>
          <a:p>
            <a:pPr>
              <a:lnSpc>
                <a:spcPct val="150000"/>
              </a:lnSpc>
            </a:pPr>
            <a:r>
              <a:rPr lang="en-GB" sz="1200" dirty="0">
                <a:solidFill>
                  <a:schemeClr val="bg1">
                    <a:lumMod val="65000"/>
                  </a:schemeClr>
                </a:solidFill>
              </a:rPr>
              <a:t>_______________________________________________________________________________________</a:t>
            </a:r>
          </a:p>
          <a:p>
            <a:pPr>
              <a:lnSpc>
                <a:spcPct val="150000"/>
              </a:lnSpc>
            </a:pPr>
            <a:r>
              <a:rPr lang="en-GB" sz="1200" dirty="0">
                <a:solidFill>
                  <a:schemeClr val="bg1">
                    <a:lumMod val="65000"/>
                  </a:schemeClr>
                </a:solidFill>
              </a:rPr>
              <a:t>_______________________________________________________________________________________</a:t>
            </a:r>
          </a:p>
          <a:p>
            <a:pPr>
              <a:lnSpc>
                <a:spcPct val="150000"/>
              </a:lnSpc>
            </a:pPr>
            <a:r>
              <a:rPr lang="en-GB" sz="1200" dirty="0">
                <a:solidFill>
                  <a:schemeClr val="bg1">
                    <a:lumMod val="65000"/>
                  </a:schemeClr>
                </a:solidFill>
              </a:rPr>
              <a:t>_______________________________________________________________________________________</a:t>
            </a:r>
          </a:p>
          <a:p>
            <a:pPr>
              <a:lnSpc>
                <a:spcPct val="150000"/>
              </a:lnSpc>
            </a:pPr>
            <a:r>
              <a:rPr lang="en-GB" sz="1200" dirty="0">
                <a:solidFill>
                  <a:schemeClr val="bg1">
                    <a:lumMod val="65000"/>
                  </a:schemeClr>
                </a:solidFill>
              </a:rPr>
              <a:t>_______________________________________________________________________________________</a:t>
            </a:r>
          </a:p>
          <a:p>
            <a:pPr>
              <a:lnSpc>
                <a:spcPct val="150000"/>
              </a:lnSpc>
            </a:pPr>
            <a:r>
              <a:rPr lang="en-GB" sz="1200" dirty="0">
                <a:solidFill>
                  <a:schemeClr val="bg1">
                    <a:lumMod val="65000"/>
                  </a:schemeClr>
                </a:solidFill>
              </a:rPr>
              <a:t>_______________________________________________________________________________________</a:t>
            </a:r>
          </a:p>
          <a:p>
            <a:pPr>
              <a:lnSpc>
                <a:spcPct val="150000"/>
              </a:lnSpc>
            </a:pPr>
            <a:r>
              <a:rPr lang="en-GB" sz="1200" dirty="0">
                <a:solidFill>
                  <a:schemeClr val="bg1">
                    <a:lumMod val="65000"/>
                  </a:schemeClr>
                </a:solidFill>
              </a:rPr>
              <a:t>_______________________________________________________________________________________</a:t>
            </a:r>
          </a:p>
          <a:p>
            <a:pPr>
              <a:lnSpc>
                <a:spcPct val="150000"/>
              </a:lnSpc>
            </a:pPr>
            <a:r>
              <a:rPr lang="en-GB" sz="1200" dirty="0" smtClean="0">
                <a:solidFill>
                  <a:schemeClr val="bg1">
                    <a:lumMod val="65000"/>
                  </a:schemeClr>
                </a:solidFill>
              </a:rPr>
              <a:t>_____________________________________________________________________________________________________________________________________________________________________________</a:t>
            </a:r>
            <a:endParaRPr lang="en-GB" sz="1200" dirty="0">
              <a:solidFill>
                <a:schemeClr val="bg1">
                  <a:lumMod val="65000"/>
                </a:schemeClr>
              </a:solidFill>
            </a:endParaRPr>
          </a:p>
          <a:p>
            <a:pPr>
              <a:lnSpc>
                <a:spcPct val="150000"/>
              </a:lnSpc>
            </a:pPr>
            <a:r>
              <a:rPr lang="en-GB" sz="1200" dirty="0">
                <a:solidFill>
                  <a:schemeClr val="bg1">
                    <a:lumMod val="65000"/>
                  </a:schemeClr>
                </a:solidFill>
              </a:rPr>
              <a:t>_______________________________________________________________________________________</a:t>
            </a:r>
          </a:p>
          <a:p>
            <a:pPr>
              <a:lnSpc>
                <a:spcPct val="150000"/>
              </a:lnSpc>
            </a:pPr>
            <a:r>
              <a:rPr lang="en-GB" sz="1200" dirty="0">
                <a:solidFill>
                  <a:schemeClr val="bg1">
                    <a:lumMod val="65000"/>
                  </a:schemeClr>
                </a:solidFill>
              </a:rPr>
              <a:t>_______________________________________________________________________________________</a:t>
            </a:r>
          </a:p>
          <a:p>
            <a:pPr>
              <a:lnSpc>
                <a:spcPct val="150000"/>
              </a:lnSpc>
            </a:pPr>
            <a:r>
              <a:rPr lang="en-GB" sz="1200" dirty="0">
                <a:solidFill>
                  <a:schemeClr val="bg1">
                    <a:lumMod val="65000"/>
                  </a:schemeClr>
                </a:solidFill>
              </a:rPr>
              <a:t>_______________________________________________________________________________________</a:t>
            </a:r>
          </a:p>
          <a:p>
            <a:pPr>
              <a:lnSpc>
                <a:spcPct val="150000"/>
              </a:lnSpc>
            </a:pPr>
            <a:r>
              <a:rPr lang="en-GB" sz="1200" dirty="0">
                <a:solidFill>
                  <a:schemeClr val="bg1">
                    <a:lumMod val="65000"/>
                  </a:schemeClr>
                </a:solidFill>
              </a:rPr>
              <a:t>_______________________________________________________________________________________</a:t>
            </a:r>
          </a:p>
          <a:p>
            <a:pPr>
              <a:lnSpc>
                <a:spcPct val="150000"/>
              </a:lnSpc>
            </a:pPr>
            <a:r>
              <a:rPr lang="en-GB" sz="1200" dirty="0">
                <a:solidFill>
                  <a:schemeClr val="bg1">
                    <a:lumMod val="65000"/>
                  </a:schemeClr>
                </a:solidFill>
              </a:rPr>
              <a:t>_______________________________________________________________________________________</a:t>
            </a:r>
          </a:p>
          <a:p>
            <a:pPr>
              <a:lnSpc>
                <a:spcPct val="150000"/>
              </a:lnSpc>
            </a:pPr>
            <a:r>
              <a:rPr lang="en-GB" sz="1200" dirty="0">
                <a:solidFill>
                  <a:schemeClr val="bg1">
                    <a:lumMod val="65000"/>
                  </a:schemeClr>
                </a:solidFill>
              </a:rPr>
              <a:t>_______________________________________________________________________________________</a:t>
            </a:r>
          </a:p>
          <a:p>
            <a:pPr>
              <a:lnSpc>
                <a:spcPct val="150000"/>
              </a:lnSpc>
            </a:pPr>
            <a:r>
              <a:rPr lang="en-GB" sz="1200" dirty="0">
                <a:solidFill>
                  <a:schemeClr val="bg1">
                    <a:lumMod val="65000"/>
                  </a:schemeClr>
                </a:solidFill>
              </a:rPr>
              <a:t>______________________________________________________________________________________</a:t>
            </a:r>
            <a:r>
              <a:rPr lang="en-GB" sz="1200" dirty="0" smtClean="0">
                <a:solidFill>
                  <a:schemeClr val="bg1">
                    <a:lumMod val="65000"/>
                  </a:schemeClr>
                </a:solidFill>
              </a:rPr>
              <a:t>_</a:t>
            </a:r>
            <a:endParaRPr lang="en-GB" sz="1200" dirty="0">
              <a:solidFill>
                <a:schemeClr val="bg1">
                  <a:lumMod val="65000"/>
                </a:schemeClr>
              </a:solidFill>
            </a:endParaRPr>
          </a:p>
          <a:p>
            <a:pPr>
              <a:lnSpc>
                <a:spcPct val="150000"/>
              </a:lnSpc>
            </a:pPr>
            <a:r>
              <a:rPr lang="en-GB" sz="1200" dirty="0">
                <a:solidFill>
                  <a:schemeClr val="bg1">
                    <a:lumMod val="65000"/>
                  </a:schemeClr>
                </a:solidFill>
              </a:rPr>
              <a:t>_______________________________________________________________________________________</a:t>
            </a:r>
          </a:p>
          <a:p>
            <a:pPr>
              <a:lnSpc>
                <a:spcPct val="150000"/>
              </a:lnSpc>
            </a:pPr>
            <a:r>
              <a:rPr lang="en-GB" sz="1200" dirty="0">
                <a:solidFill>
                  <a:schemeClr val="bg1">
                    <a:lumMod val="65000"/>
                  </a:schemeClr>
                </a:solidFill>
              </a:rPr>
              <a:t>_______________________________________________________________________________________</a:t>
            </a:r>
          </a:p>
          <a:p>
            <a:pPr>
              <a:lnSpc>
                <a:spcPct val="150000"/>
              </a:lnSpc>
            </a:pPr>
            <a:r>
              <a:rPr lang="en-GB" sz="1200" dirty="0">
                <a:solidFill>
                  <a:schemeClr val="bg1">
                    <a:lumMod val="65000"/>
                  </a:schemeClr>
                </a:solidFill>
              </a:rPr>
              <a:t>_______________________________________________________________________________________</a:t>
            </a:r>
          </a:p>
          <a:p>
            <a:pPr>
              <a:lnSpc>
                <a:spcPct val="150000"/>
              </a:lnSpc>
            </a:pPr>
            <a:r>
              <a:rPr lang="en-GB" sz="1200" dirty="0" smtClean="0">
                <a:solidFill>
                  <a:schemeClr val="bg1">
                    <a:lumMod val="65000"/>
                  </a:schemeClr>
                </a:solidFill>
              </a:rPr>
              <a:t>_______________________________________________________________________________</a:t>
            </a:r>
            <a:r>
              <a:rPr lang="en-GB" sz="1200" dirty="0">
                <a:solidFill>
                  <a:schemeClr val="bg1">
                    <a:lumMod val="65000"/>
                  </a:schemeClr>
                </a:solidFill>
              </a:rPr>
              <a:t>________</a:t>
            </a:r>
          </a:p>
          <a:p>
            <a:pPr>
              <a:lnSpc>
                <a:spcPct val="150000"/>
              </a:lnSpc>
            </a:pPr>
            <a:r>
              <a:rPr lang="en-GB" sz="1200" dirty="0" smtClean="0">
                <a:solidFill>
                  <a:schemeClr val="bg1">
                    <a:lumMod val="65000"/>
                  </a:schemeClr>
                </a:solidFill>
              </a:rPr>
              <a:t>_______________________________________________________________________________</a:t>
            </a:r>
            <a:r>
              <a:rPr lang="en-GB" sz="1200" dirty="0">
                <a:solidFill>
                  <a:schemeClr val="bg1">
                    <a:lumMod val="65000"/>
                  </a:schemeClr>
                </a:solidFill>
              </a:rPr>
              <a:t>________</a:t>
            </a:r>
          </a:p>
          <a:p>
            <a:pPr>
              <a:lnSpc>
                <a:spcPct val="150000"/>
              </a:lnSpc>
            </a:pPr>
            <a:r>
              <a:rPr lang="en-GB" sz="1200" dirty="0" smtClean="0">
                <a:solidFill>
                  <a:schemeClr val="bg1">
                    <a:lumMod val="65000"/>
                  </a:schemeClr>
                </a:solidFill>
              </a:rPr>
              <a:t>_______________________________________________________________________________</a:t>
            </a:r>
            <a:r>
              <a:rPr lang="en-GB" sz="1200" dirty="0">
                <a:solidFill>
                  <a:schemeClr val="bg1">
                    <a:lumMod val="65000"/>
                  </a:schemeClr>
                </a:solidFill>
              </a:rPr>
              <a:t>________</a:t>
            </a:r>
          </a:p>
          <a:p>
            <a:pPr>
              <a:lnSpc>
                <a:spcPct val="150000"/>
              </a:lnSpc>
            </a:pPr>
            <a:r>
              <a:rPr lang="en-GB" sz="1200" dirty="0" smtClean="0">
                <a:solidFill>
                  <a:schemeClr val="bg1">
                    <a:lumMod val="65000"/>
                  </a:schemeClr>
                </a:solidFill>
              </a:rPr>
              <a:t>_______________________________________________________________________________</a:t>
            </a:r>
            <a:r>
              <a:rPr lang="en-GB" sz="1200" dirty="0">
                <a:solidFill>
                  <a:schemeClr val="bg1">
                    <a:lumMod val="65000"/>
                  </a:schemeClr>
                </a:solidFill>
              </a:rPr>
              <a:t>________</a:t>
            </a:r>
          </a:p>
          <a:p>
            <a:pPr>
              <a:lnSpc>
                <a:spcPct val="150000"/>
              </a:lnSpc>
            </a:pPr>
            <a:r>
              <a:rPr lang="en-GB" sz="1200" dirty="0">
                <a:solidFill>
                  <a:schemeClr val="bg1">
                    <a:lumMod val="65000"/>
                  </a:schemeClr>
                </a:solidFill>
              </a:rPr>
              <a:t>_______________________________________________________________________________</a:t>
            </a:r>
            <a:r>
              <a:rPr lang="en-GB" sz="1200" dirty="0" smtClean="0">
                <a:solidFill>
                  <a:schemeClr val="bg1">
                    <a:lumMod val="65000"/>
                  </a:schemeClr>
                </a:solidFill>
              </a:rPr>
              <a:t>________</a:t>
            </a:r>
            <a:endParaRPr lang="en-GB" sz="1200" dirty="0">
              <a:solidFill>
                <a:schemeClr val="bg1">
                  <a:lumMod val="65000"/>
                </a:schemeClr>
              </a:solidFill>
            </a:endParaRPr>
          </a:p>
        </p:txBody>
      </p:sp>
    </p:spTree>
    <p:extLst>
      <p:ext uri="{BB962C8B-B14F-4D97-AF65-F5344CB8AC3E}">
        <p14:creationId xmlns:p14="http://schemas.microsoft.com/office/powerpoint/2010/main" val="3062828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C3EB265-63AE-DC4D-B22E-7CD62A217822}"/>
              </a:ext>
            </a:extLst>
          </p:cNvPr>
          <p:cNvSpPr txBox="1"/>
          <p:nvPr/>
        </p:nvSpPr>
        <p:spPr>
          <a:xfrm rot="5400000">
            <a:off x="2433412" y="3951083"/>
            <a:ext cx="8348567" cy="461665"/>
          </a:xfrm>
          <a:prstGeom prst="rect">
            <a:avLst/>
          </a:prstGeom>
          <a:noFill/>
        </p:spPr>
        <p:txBody>
          <a:bodyPr wrap="square" rtlCol="0">
            <a:spAutoFit/>
          </a:bodyPr>
          <a:lstStyle/>
          <a:p>
            <a:r>
              <a:rPr lang="en-US" sz="2400" dirty="0" smtClean="0">
                <a:solidFill>
                  <a:srgbClr val="7030A0"/>
                </a:solidFill>
                <a:latin typeface="Cooper Black" panose="0208090404030B020404" pitchFamily="18" charset="77"/>
              </a:rPr>
              <a:t>RELIGIOUS STUDIES </a:t>
            </a:r>
            <a:r>
              <a:rPr lang="en-US" sz="2400" dirty="0">
                <a:solidFill>
                  <a:srgbClr val="7030A0"/>
                </a:solidFill>
                <a:latin typeface="Cooper Black" panose="0208090404030B020404" pitchFamily="18" charset="77"/>
              </a:rPr>
              <a:t>- </a:t>
            </a:r>
            <a:r>
              <a:rPr lang="en-US" sz="2400" dirty="0" smtClean="0">
                <a:solidFill>
                  <a:srgbClr val="7030A0"/>
                </a:solidFill>
                <a:latin typeface="Cooper Black" panose="0208090404030B020404" pitchFamily="18" charset="77"/>
              </a:rPr>
              <a:t>Buddhism</a:t>
            </a:r>
            <a:endParaRPr lang="en-US" sz="2400" dirty="0">
              <a:solidFill>
                <a:srgbClr val="7030A0"/>
              </a:solidFill>
              <a:latin typeface="Cooper Black" panose="0208090404030B020404" pitchFamily="18" charset="77"/>
            </a:endParaRPr>
          </a:p>
        </p:txBody>
      </p:sp>
      <p:sp>
        <p:nvSpPr>
          <p:cNvPr id="12" name="TextBox 11">
            <a:extLst>
              <a:ext uri="{FF2B5EF4-FFF2-40B4-BE49-F238E27FC236}">
                <a16:creationId xmlns:a16="http://schemas.microsoft.com/office/drawing/2014/main" xmlns="" id="{E88C5E5F-2838-794E-ABC4-54B47E9ADEFC}"/>
              </a:ext>
            </a:extLst>
          </p:cNvPr>
          <p:cNvSpPr txBox="1"/>
          <p:nvPr/>
        </p:nvSpPr>
        <p:spPr>
          <a:xfrm rot="5400000">
            <a:off x="4508805" y="1079144"/>
            <a:ext cx="2203016" cy="338554"/>
          </a:xfrm>
          <a:prstGeom prst="rect">
            <a:avLst/>
          </a:prstGeom>
          <a:noFill/>
        </p:spPr>
        <p:txBody>
          <a:bodyPr wrap="square" rtlCol="0">
            <a:spAutoFit/>
          </a:bodyPr>
          <a:lstStyle/>
          <a:p>
            <a:r>
              <a:rPr lang="en-US" sz="1600" b="1" dirty="0" smtClean="0">
                <a:solidFill>
                  <a:srgbClr val="7030A0"/>
                </a:solidFill>
              </a:rPr>
              <a:t>The Life of the Buddha</a:t>
            </a:r>
            <a:endParaRPr lang="en-US" sz="1600" b="1" i="1" dirty="0">
              <a:solidFill>
                <a:schemeClr val="accent6"/>
              </a:solidFill>
            </a:endParaRPr>
          </a:p>
        </p:txBody>
      </p:sp>
      <p:sp>
        <p:nvSpPr>
          <p:cNvPr id="20" name="Rectangle 19">
            <a:extLst>
              <a:ext uri="{FF2B5EF4-FFF2-40B4-BE49-F238E27FC236}">
                <a16:creationId xmlns:a16="http://schemas.microsoft.com/office/drawing/2014/main" xmlns="" id="{A36E88B6-675F-624D-8A3F-5F016B5333AA}"/>
              </a:ext>
            </a:extLst>
          </p:cNvPr>
          <p:cNvSpPr/>
          <p:nvPr/>
        </p:nvSpPr>
        <p:spPr>
          <a:xfrm rot="5400000">
            <a:off x="3902080" y="2098075"/>
            <a:ext cx="4385688" cy="369332"/>
          </a:xfrm>
          <a:prstGeom prst="rect">
            <a:avLst/>
          </a:prstGeom>
        </p:spPr>
        <p:txBody>
          <a:bodyPr wrap="none">
            <a:spAutoFit/>
          </a:bodyPr>
          <a:lstStyle/>
          <a:p>
            <a:r>
              <a:rPr lang="en-US" b="1" dirty="0">
                <a:solidFill>
                  <a:schemeClr val="accent6"/>
                </a:solidFill>
              </a:rPr>
              <a:t>YEAR </a:t>
            </a:r>
            <a:r>
              <a:rPr lang="en-US" b="1" dirty="0" smtClean="0">
                <a:solidFill>
                  <a:schemeClr val="accent6"/>
                </a:solidFill>
              </a:rPr>
              <a:t>8 </a:t>
            </a:r>
            <a:r>
              <a:rPr lang="en-US" b="1" dirty="0">
                <a:solidFill>
                  <a:schemeClr val="accent6"/>
                </a:solidFill>
              </a:rPr>
              <a:t>- CYCLE 2 - KNOWLEDGE ORGANISER</a:t>
            </a:r>
          </a:p>
        </p:txBody>
      </p:sp>
      <p:sp>
        <p:nvSpPr>
          <p:cNvPr id="23" name="TextBox 22">
            <a:extLst>
              <a:ext uri="{FF2B5EF4-FFF2-40B4-BE49-F238E27FC236}">
                <a16:creationId xmlns:a16="http://schemas.microsoft.com/office/drawing/2014/main" xmlns="" id="{8C7C926F-45CF-4649-85E0-1E19001E1428}"/>
              </a:ext>
            </a:extLst>
          </p:cNvPr>
          <p:cNvSpPr txBox="1"/>
          <p:nvPr/>
        </p:nvSpPr>
        <p:spPr>
          <a:xfrm rot="5400000">
            <a:off x="4523462" y="4776593"/>
            <a:ext cx="1698059" cy="430887"/>
          </a:xfrm>
          <a:prstGeom prst="rect">
            <a:avLst/>
          </a:prstGeom>
          <a:noFill/>
        </p:spPr>
        <p:txBody>
          <a:bodyPr wrap="square" rtlCol="0">
            <a:spAutoFit/>
          </a:bodyPr>
          <a:lstStyle/>
          <a:p>
            <a:r>
              <a:rPr lang="en-US" sz="2200" b="1" u="sng" dirty="0">
                <a:solidFill>
                  <a:schemeClr val="bg1"/>
                </a:solidFill>
              </a:rPr>
              <a:t>KEYWORDS</a:t>
            </a:r>
          </a:p>
        </p:txBody>
      </p:sp>
      <p:pic>
        <p:nvPicPr>
          <p:cNvPr id="1026" name="Picture 2" descr="Image result for 5 precep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048055" y="6005635"/>
            <a:ext cx="2076278" cy="21735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earningrmps.files.wordpress.com/2017/09/budhha-s-4-sights.png?w=6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94333" y="91324"/>
            <a:ext cx="5661502" cy="58379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5400000">
            <a:off x="1918311" y="7031496"/>
            <a:ext cx="2908538" cy="954107"/>
          </a:xfrm>
          <a:prstGeom prst="rect">
            <a:avLst/>
          </a:prstGeom>
          <a:noFill/>
        </p:spPr>
        <p:txBody>
          <a:bodyPr wrap="square" rtlCol="0">
            <a:spAutoFit/>
          </a:bodyPr>
          <a:lstStyle/>
          <a:p>
            <a:r>
              <a:rPr lang="en-GB" sz="1400" dirty="0" smtClean="0"/>
              <a:t>The four sights he saw were:</a:t>
            </a:r>
          </a:p>
          <a:p>
            <a:r>
              <a:rPr lang="en-GB" sz="1400" dirty="0"/>
              <a:t>o</a:t>
            </a:r>
            <a:r>
              <a:rPr lang="en-GB" sz="1400" dirty="0" smtClean="0"/>
              <a:t>ld age, death, disease and then a happy man who made him curious to follow his path.</a:t>
            </a:r>
            <a:endParaRPr lang="en-GB" sz="1400" dirty="0"/>
          </a:p>
        </p:txBody>
      </p:sp>
      <p:cxnSp>
        <p:nvCxnSpPr>
          <p:cNvPr id="5" name="Straight Arrow Connector 4"/>
          <p:cNvCxnSpPr/>
          <p:nvPr/>
        </p:nvCxnSpPr>
        <p:spPr>
          <a:xfrm flipH="1">
            <a:off x="3298746" y="5580299"/>
            <a:ext cx="529662" cy="38576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 name="TextBox 3"/>
          <p:cNvSpPr txBox="1"/>
          <p:nvPr/>
        </p:nvSpPr>
        <p:spPr>
          <a:xfrm rot="5400000">
            <a:off x="-86502" y="6286402"/>
            <a:ext cx="2952850" cy="2492990"/>
          </a:xfrm>
          <a:prstGeom prst="rect">
            <a:avLst/>
          </a:prstGeom>
          <a:noFill/>
          <a:ln>
            <a:solidFill>
              <a:schemeClr val="tx1"/>
            </a:solidFill>
          </a:ln>
        </p:spPr>
        <p:txBody>
          <a:bodyPr wrap="square" rtlCol="0">
            <a:spAutoFit/>
          </a:bodyPr>
          <a:lstStyle/>
          <a:p>
            <a:r>
              <a:rPr lang="en-GB" sz="1200" dirty="0" smtClean="0"/>
              <a:t>Key words:</a:t>
            </a:r>
          </a:p>
          <a:p>
            <a:r>
              <a:rPr lang="en-GB" sz="1200" dirty="0" smtClean="0"/>
              <a:t>Nirvana- a state of bliss (enlightenment)</a:t>
            </a:r>
          </a:p>
          <a:p>
            <a:r>
              <a:rPr lang="en-GB" sz="1200" dirty="0" smtClean="0"/>
              <a:t>Dukkha- suffering</a:t>
            </a:r>
          </a:p>
          <a:p>
            <a:r>
              <a:rPr lang="en-GB" sz="1200" dirty="0" smtClean="0"/>
              <a:t>Five precepts- guidelines for how to live life</a:t>
            </a:r>
          </a:p>
          <a:p>
            <a:r>
              <a:rPr lang="en-GB" sz="1200" dirty="0" smtClean="0"/>
              <a:t>Meditation- process of relaxing and clearing the mind</a:t>
            </a:r>
          </a:p>
          <a:p>
            <a:r>
              <a:rPr lang="en-GB" sz="1200" dirty="0" smtClean="0"/>
              <a:t>Mandala- patterns Buddhists use to calm their mind</a:t>
            </a:r>
          </a:p>
          <a:p>
            <a:r>
              <a:rPr lang="en-GB" sz="1200" dirty="0" smtClean="0"/>
              <a:t>Enlightenment- understanding the nature of the world and being human</a:t>
            </a:r>
          </a:p>
          <a:p>
            <a:r>
              <a:rPr lang="en-GB" sz="1200" dirty="0" smtClean="0"/>
              <a:t>Sangha- the Buddhist community</a:t>
            </a:r>
          </a:p>
          <a:p>
            <a:r>
              <a:rPr lang="en-GB" sz="1200" dirty="0" err="1" smtClean="0"/>
              <a:t>Bikkhu</a:t>
            </a:r>
            <a:r>
              <a:rPr lang="en-GB" sz="1200" dirty="0" smtClean="0"/>
              <a:t>/ </a:t>
            </a:r>
            <a:r>
              <a:rPr lang="en-GB" sz="1200" dirty="0" err="1" smtClean="0"/>
              <a:t>Bikkhuni</a:t>
            </a:r>
            <a:r>
              <a:rPr lang="en-GB" sz="1200" dirty="0" smtClean="0"/>
              <a:t>- Buddhist monk/ nun</a:t>
            </a:r>
          </a:p>
          <a:p>
            <a:r>
              <a:rPr lang="en-GB" sz="1200" dirty="0" smtClean="0"/>
              <a:t>Buddha- the enlightened one. </a:t>
            </a:r>
          </a:p>
        </p:txBody>
      </p:sp>
      <p:sp>
        <p:nvSpPr>
          <p:cNvPr id="32" name="Rounded Rectangular Callout 31">
            <a:extLst>
              <a:ext uri="{FF2B5EF4-FFF2-40B4-BE49-F238E27FC236}">
                <a16:creationId xmlns:a16="http://schemas.microsoft.com/office/drawing/2014/main" xmlns="" id="{997428E0-10CF-CA49-B72B-85DD20EE246F}"/>
              </a:ext>
            </a:extLst>
          </p:cNvPr>
          <p:cNvSpPr/>
          <p:nvPr/>
        </p:nvSpPr>
        <p:spPr>
          <a:xfrm rot="5400000">
            <a:off x="4839665" y="6959600"/>
            <a:ext cx="3164650" cy="413082"/>
          </a:xfrm>
          <a:prstGeom prst="wedgeRoundRectCallout">
            <a:avLst>
              <a:gd name="adj1" fmla="val 27772"/>
              <a:gd name="adj2" fmla="val 61004"/>
              <a:gd name="adj3" fmla="val 1666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u="sng" dirty="0">
                <a:solidFill>
                  <a:schemeClr val="tx1"/>
                </a:solidFill>
              </a:rPr>
              <a:t>CHALLENGE</a:t>
            </a:r>
            <a:r>
              <a:rPr lang="en-US" sz="1400" dirty="0">
                <a:solidFill>
                  <a:schemeClr val="tx1"/>
                </a:solidFill>
              </a:rPr>
              <a:t>: Can you </a:t>
            </a:r>
            <a:r>
              <a:rPr lang="en-US" sz="1400" dirty="0" err="1">
                <a:solidFill>
                  <a:schemeClr val="tx1"/>
                </a:solidFill>
              </a:rPr>
              <a:t>memorise</a:t>
            </a:r>
            <a:r>
              <a:rPr lang="en-US" sz="1400" dirty="0">
                <a:solidFill>
                  <a:schemeClr val="tx1"/>
                </a:solidFill>
              </a:rPr>
              <a:t> all 5</a:t>
            </a:r>
            <a:r>
              <a:rPr lang="en-US" sz="1400" dirty="0" smtClean="0">
                <a:solidFill>
                  <a:schemeClr val="tx1"/>
                </a:solidFill>
              </a:rPr>
              <a:t>?</a:t>
            </a:r>
            <a:endParaRPr lang="en-US" sz="1400" dirty="0">
              <a:solidFill>
                <a:schemeClr val="tx1"/>
              </a:solidFill>
            </a:endParaRPr>
          </a:p>
        </p:txBody>
      </p:sp>
      <p:pic>
        <p:nvPicPr>
          <p:cNvPr id="37" name="Picture 36">
            <a:extLst>
              <a:ext uri="{FF2B5EF4-FFF2-40B4-BE49-F238E27FC236}">
                <a16:creationId xmlns:a16="http://schemas.microsoft.com/office/drawing/2014/main" xmlns="" id="{6296554C-DC43-F24F-BAEC-DEB97012BDAC}"/>
              </a:ext>
            </a:extLst>
          </p:cNvPr>
          <p:cNvPicPr>
            <a:picLocks noChangeAspect="1"/>
          </p:cNvPicPr>
          <p:nvPr/>
        </p:nvPicPr>
        <p:blipFill rotWithShape="1">
          <a:blip r:embed="rId5"/>
          <a:srcRect r="65677"/>
          <a:stretch/>
        </p:blipFill>
        <p:spPr>
          <a:xfrm rot="5400000">
            <a:off x="5858952" y="8399781"/>
            <a:ext cx="394532" cy="731544"/>
          </a:xfrm>
          <a:prstGeom prst="rect">
            <a:avLst/>
          </a:prstGeom>
          <a:ln>
            <a:solidFill>
              <a:schemeClr val="tx1"/>
            </a:solidFill>
          </a:ln>
        </p:spPr>
      </p:pic>
    </p:spTree>
    <p:extLst>
      <p:ext uri="{BB962C8B-B14F-4D97-AF65-F5344CB8AC3E}">
        <p14:creationId xmlns:p14="http://schemas.microsoft.com/office/powerpoint/2010/main" val="6781159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F99FB463-3859-6846-861F-417D63D09111}"/>
              </a:ext>
            </a:extLst>
          </p:cNvPr>
          <p:cNvSpPr/>
          <p:nvPr/>
        </p:nvSpPr>
        <p:spPr>
          <a:xfrm>
            <a:off x="188640" y="4283968"/>
            <a:ext cx="5760640" cy="45886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four noble truth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30" y="201319"/>
            <a:ext cx="2694980" cy="37226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2656" y="4319998"/>
            <a:ext cx="4248472" cy="4247317"/>
          </a:xfrm>
          <a:prstGeom prst="rect">
            <a:avLst/>
          </a:prstGeom>
          <a:noFill/>
        </p:spPr>
        <p:txBody>
          <a:bodyPr wrap="square" rtlCol="0">
            <a:spAutoFit/>
          </a:bodyPr>
          <a:lstStyle/>
          <a:p>
            <a:r>
              <a:rPr lang="en-GB" dirty="0" smtClean="0"/>
              <a:t>Meditation for Buddhists:</a:t>
            </a:r>
          </a:p>
          <a:p>
            <a:r>
              <a:rPr lang="en-GB" sz="1400" dirty="0"/>
              <a:t>Meditation is a mental and physical course of action that a person uses to separate themselves from their thoughts and feelings in order to become fully aware</a:t>
            </a:r>
            <a:r>
              <a:rPr lang="en-GB" sz="1400" dirty="0" smtClean="0"/>
              <a:t>.</a:t>
            </a:r>
          </a:p>
          <a:p>
            <a:endParaRPr lang="en-GB" sz="1400" dirty="0" smtClean="0"/>
          </a:p>
          <a:p>
            <a:r>
              <a:rPr lang="en-GB" sz="1400" dirty="0" smtClean="0"/>
              <a:t>Buddhism </a:t>
            </a:r>
            <a:r>
              <a:rPr lang="en-GB" sz="1400" dirty="0"/>
              <a:t>asks its followers to understand the world and themselves in a deep and transforming way. If they succeed, they are ‘</a:t>
            </a:r>
            <a:r>
              <a:rPr lang="en-GB" sz="1400" dirty="0" smtClean="0"/>
              <a:t>awakened’. </a:t>
            </a:r>
            <a:r>
              <a:rPr lang="en-GB" sz="1400" dirty="0"/>
              <a:t>Meditation is one of the tools that Buddhism employs to bring this about. It already existed in the Hindu tradition, and the Buddha himself used meditation as a means to enlightenment.</a:t>
            </a:r>
          </a:p>
          <a:p>
            <a:r>
              <a:rPr lang="en-GB" sz="1400" dirty="0"/>
              <a:t>Over the centuries Buddhism has evolved many different techniques: for example, mindfulness; loving-kindness and visualisation. </a:t>
            </a:r>
            <a:endParaRPr lang="en-GB" sz="1400" dirty="0" smtClean="0"/>
          </a:p>
          <a:p>
            <a:endParaRPr lang="en-GB" sz="1400" dirty="0"/>
          </a:p>
          <a:p>
            <a:r>
              <a:rPr lang="en-GB" sz="1400" dirty="0"/>
              <a:t>The purpose of meditation is to stop the mind rushing about in an aimless (or even a purposeful) stream of thoughts. People often say that the aim of meditation is to still the mind.</a:t>
            </a:r>
          </a:p>
        </p:txBody>
      </p:sp>
      <p:pic>
        <p:nvPicPr>
          <p:cNvPr id="2052" name="Picture 4" descr="Image result for meditation for buddhis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7207" y="5760589"/>
            <a:ext cx="1954155" cy="311203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manda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1008" y="0"/>
            <a:ext cx="3692737" cy="3621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96952" y="3216584"/>
            <a:ext cx="1912867" cy="738664"/>
          </a:xfrm>
          <a:prstGeom prst="rect">
            <a:avLst/>
          </a:prstGeom>
          <a:noFill/>
        </p:spPr>
        <p:txBody>
          <a:bodyPr wrap="square" rtlCol="0">
            <a:spAutoFit/>
          </a:bodyPr>
          <a:lstStyle/>
          <a:p>
            <a:r>
              <a:rPr lang="en-GB" sz="1400" dirty="0" smtClean="0"/>
              <a:t>Some Buddhists use mandalas to help them to meditate</a:t>
            </a:r>
            <a:endParaRPr lang="en-GB" sz="1400" dirty="0"/>
          </a:p>
        </p:txBody>
      </p:sp>
    </p:spTree>
    <p:extLst>
      <p:ext uri="{BB962C8B-B14F-4D97-AF65-F5344CB8AC3E}">
        <p14:creationId xmlns:p14="http://schemas.microsoft.com/office/powerpoint/2010/main" val="3057414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99992"/>
            <a:ext cx="6858000" cy="4644008"/>
          </a:xfrm>
        </p:spPr>
        <p:txBody>
          <a:bodyPr numCol="1">
            <a:noAutofit/>
          </a:bodyPr>
          <a:lstStyle/>
          <a:p>
            <a:pPr algn="ctr"/>
            <a:r>
              <a:rPr lang="en-GB" sz="1800" b="1" dirty="0" smtClean="0"/>
              <a:t>Keywords …. p4</a:t>
            </a:r>
            <a:br>
              <a:rPr lang="en-GB" sz="1800" b="1" dirty="0" smtClean="0"/>
            </a:br>
            <a:r>
              <a:rPr lang="en-GB" sz="1800" dirty="0" smtClean="0"/>
              <a:t>Week Due: 1</a:t>
            </a:r>
            <a:r>
              <a:rPr lang="en-GB" sz="1800" b="1" dirty="0" smtClean="0"/>
              <a:t/>
            </a:r>
            <a:br>
              <a:rPr lang="en-GB" sz="1800" b="1" dirty="0" smtClean="0"/>
            </a:br>
            <a:r>
              <a:rPr lang="en-GB" sz="1800" b="1" dirty="0" smtClean="0"/>
              <a:t>Siddhartha …… p5</a:t>
            </a:r>
            <a:r>
              <a:rPr lang="en-GB" sz="1800" b="1" dirty="0" smtClean="0"/>
              <a:t/>
            </a:r>
            <a:br>
              <a:rPr lang="en-GB" sz="1800" b="1" dirty="0" smtClean="0"/>
            </a:br>
            <a:r>
              <a:rPr lang="en-GB" sz="1800" dirty="0"/>
              <a:t>Week Due: </a:t>
            </a:r>
            <a:r>
              <a:rPr lang="en-GB" sz="1800" dirty="0" smtClean="0"/>
              <a:t>2</a:t>
            </a:r>
            <a:r>
              <a:rPr lang="en-GB" sz="1800" b="1" dirty="0" smtClean="0"/>
              <a:t/>
            </a:r>
            <a:br>
              <a:rPr lang="en-GB" sz="1800" b="1" dirty="0" smtClean="0"/>
            </a:br>
            <a:r>
              <a:rPr lang="en-GB" sz="1800" b="1" dirty="0" smtClean="0"/>
              <a:t>Eightfold path</a:t>
            </a:r>
            <a:r>
              <a:rPr lang="en-GB" sz="1800" b="1" dirty="0" smtClean="0"/>
              <a:t> </a:t>
            </a:r>
            <a:r>
              <a:rPr lang="en-GB" sz="1800" b="1" dirty="0" smtClean="0"/>
              <a:t>…… </a:t>
            </a:r>
            <a:r>
              <a:rPr lang="en-GB" sz="1800" b="1" dirty="0" smtClean="0"/>
              <a:t>p6</a:t>
            </a:r>
            <a:r>
              <a:rPr lang="en-GB" sz="1800" b="1" dirty="0" smtClean="0"/>
              <a:t/>
            </a:r>
            <a:br>
              <a:rPr lang="en-GB" sz="1800" b="1" dirty="0" smtClean="0"/>
            </a:br>
            <a:r>
              <a:rPr lang="en-GB" sz="1800" dirty="0"/>
              <a:t>Week Due: </a:t>
            </a:r>
            <a:r>
              <a:rPr lang="en-GB" sz="1800" dirty="0" smtClean="0"/>
              <a:t>3</a:t>
            </a:r>
            <a:r>
              <a:rPr lang="en-GB" sz="1800" b="1" dirty="0" smtClean="0"/>
              <a:t/>
            </a:r>
            <a:br>
              <a:rPr lang="en-GB" sz="1800" b="1" dirty="0" smtClean="0"/>
            </a:br>
            <a:r>
              <a:rPr lang="en-GB" sz="1800" b="1" dirty="0" err="1" smtClean="0"/>
              <a:t>Tipitaka</a:t>
            </a:r>
            <a:r>
              <a:rPr lang="en-GB" sz="1800" b="1" dirty="0" smtClean="0"/>
              <a:t> </a:t>
            </a:r>
            <a:r>
              <a:rPr lang="en-GB" sz="1800" b="1" dirty="0" err="1" smtClean="0"/>
              <a:t>Jatakas</a:t>
            </a:r>
            <a:r>
              <a:rPr lang="en-GB" sz="1800" b="1" dirty="0" smtClean="0"/>
              <a:t> </a:t>
            </a:r>
            <a:r>
              <a:rPr lang="en-GB" sz="1800" b="1" dirty="0" smtClean="0"/>
              <a:t>…… </a:t>
            </a:r>
            <a:r>
              <a:rPr lang="en-GB" sz="1800" b="1" dirty="0" smtClean="0"/>
              <a:t>p7</a:t>
            </a:r>
            <a:r>
              <a:rPr lang="en-GB" sz="1800" b="1" dirty="0"/>
              <a:t/>
            </a:r>
            <a:br>
              <a:rPr lang="en-GB" sz="1800" b="1" dirty="0"/>
            </a:br>
            <a:r>
              <a:rPr lang="en-GB" sz="1800" dirty="0"/>
              <a:t>Week Due: </a:t>
            </a:r>
            <a:r>
              <a:rPr lang="en-GB" sz="1800" dirty="0" smtClean="0"/>
              <a:t>4 </a:t>
            </a:r>
            <a:br>
              <a:rPr lang="en-GB" sz="1800" dirty="0" smtClean="0"/>
            </a:br>
            <a:r>
              <a:rPr lang="en-GB" sz="1800" b="1" dirty="0" smtClean="0"/>
              <a:t>5 moral precepts …… </a:t>
            </a:r>
            <a:r>
              <a:rPr lang="en-GB" sz="1800" b="1" dirty="0" smtClean="0"/>
              <a:t>p8</a:t>
            </a:r>
            <a:r>
              <a:rPr lang="en-GB" sz="1800" b="1" dirty="0" smtClean="0"/>
              <a:t/>
            </a:r>
            <a:br>
              <a:rPr lang="en-GB" sz="1800" b="1" dirty="0" smtClean="0"/>
            </a:br>
            <a:r>
              <a:rPr lang="en-GB" sz="1800" dirty="0"/>
              <a:t>Week Due: </a:t>
            </a:r>
            <a:r>
              <a:rPr lang="en-GB" sz="1800" dirty="0" smtClean="0"/>
              <a:t>5 </a:t>
            </a:r>
            <a:br>
              <a:rPr lang="en-GB" sz="1800" dirty="0" smtClean="0"/>
            </a:br>
            <a:r>
              <a:rPr lang="en-GB" sz="1800" b="1" dirty="0" smtClean="0"/>
              <a:t>Meditation and mindfulness…… </a:t>
            </a:r>
            <a:r>
              <a:rPr lang="en-GB" sz="1800" b="1" dirty="0" smtClean="0"/>
              <a:t>p9</a:t>
            </a:r>
            <a:r>
              <a:rPr lang="en-GB" sz="1800" b="1" dirty="0"/>
              <a:t/>
            </a:r>
            <a:br>
              <a:rPr lang="en-GB" sz="1800" b="1" dirty="0"/>
            </a:br>
            <a:r>
              <a:rPr lang="en-GB" sz="1800" dirty="0"/>
              <a:t>Week Due: </a:t>
            </a:r>
            <a:r>
              <a:rPr lang="en-GB" sz="1800" dirty="0" smtClean="0"/>
              <a:t>6</a:t>
            </a:r>
            <a:br>
              <a:rPr lang="en-GB" sz="1800" dirty="0" smtClean="0"/>
            </a:br>
            <a:r>
              <a:rPr lang="en-GB" sz="1800" b="1" dirty="0" smtClean="0"/>
              <a:t>Core Buddhist beliefs …… </a:t>
            </a:r>
            <a:r>
              <a:rPr lang="en-GB" sz="1800" b="1" dirty="0" smtClean="0"/>
              <a:t>p10</a:t>
            </a:r>
            <a:r>
              <a:rPr lang="en-GB" sz="1800" b="1" dirty="0"/>
              <a:t/>
            </a:r>
            <a:br>
              <a:rPr lang="en-GB" sz="1800" b="1" dirty="0"/>
            </a:br>
            <a:r>
              <a:rPr lang="en-GB" sz="1800" dirty="0"/>
              <a:t>Week Due: </a:t>
            </a:r>
            <a:r>
              <a:rPr lang="en-GB" sz="1800" dirty="0" smtClean="0"/>
              <a:t>7</a:t>
            </a:r>
            <a:r>
              <a:rPr lang="en-GB" sz="1800" b="1" dirty="0" smtClean="0"/>
              <a:t/>
            </a:r>
            <a:br>
              <a:rPr lang="en-GB" sz="1800" b="1" dirty="0" smtClean="0"/>
            </a:br>
            <a:r>
              <a:rPr lang="en-GB" sz="1800" b="1" dirty="0" smtClean="0"/>
              <a:t>Revision…… </a:t>
            </a:r>
            <a:r>
              <a:rPr lang="en-GB" sz="1800" b="1" dirty="0" smtClean="0"/>
              <a:t>p11</a:t>
            </a:r>
            <a:r>
              <a:rPr lang="en-GB" sz="1800" b="1" dirty="0"/>
              <a:t/>
            </a:r>
            <a:br>
              <a:rPr lang="en-GB" sz="1800" b="1" dirty="0"/>
            </a:br>
            <a:r>
              <a:rPr lang="en-GB" sz="1800" dirty="0"/>
              <a:t>Week Due: </a:t>
            </a:r>
            <a:r>
              <a:rPr lang="en-GB" sz="1800" dirty="0" smtClean="0"/>
              <a:t>8</a:t>
            </a:r>
            <a:br>
              <a:rPr lang="en-GB" sz="1800" dirty="0" smtClean="0"/>
            </a:br>
            <a:endParaRPr lang="en-GB" sz="1800" b="1" dirty="0"/>
          </a:p>
        </p:txBody>
      </p:sp>
      <p:sp>
        <p:nvSpPr>
          <p:cNvPr id="5" name="Rectangle 4"/>
          <p:cNvSpPr/>
          <p:nvPr/>
        </p:nvSpPr>
        <p:spPr>
          <a:xfrm>
            <a:off x="1904490" y="-104394"/>
            <a:ext cx="2273636" cy="769441"/>
          </a:xfrm>
          <a:prstGeom prst="rect">
            <a:avLst/>
          </a:prstGeom>
        </p:spPr>
        <p:txBody>
          <a:bodyPr wrap="none">
            <a:spAutoFit/>
          </a:bodyPr>
          <a:lstStyle/>
          <a:p>
            <a:r>
              <a:rPr lang="en-GB" sz="4400" b="1" u="sng" dirty="0">
                <a:solidFill>
                  <a:prstClr val="black"/>
                </a:solidFill>
              </a:rPr>
              <a:t>Contents</a:t>
            </a:r>
          </a:p>
        </p:txBody>
      </p:sp>
      <p:sp>
        <p:nvSpPr>
          <p:cNvPr id="6" name="Slide Number Placeholder 5"/>
          <p:cNvSpPr>
            <a:spLocks noGrp="1"/>
          </p:cNvSpPr>
          <p:nvPr>
            <p:ph type="sldNum" sz="quarter" idx="12"/>
          </p:nvPr>
        </p:nvSpPr>
        <p:spPr/>
        <p:txBody>
          <a:bodyPr/>
          <a:lstStyle/>
          <a:p>
            <a:fld id="{D54E1A41-9698-411A-809F-AF81FF9C137E}" type="slidenum">
              <a:rPr lang="en-GB" smtClean="0">
                <a:solidFill>
                  <a:prstClr val="black">
                    <a:tint val="75000"/>
                  </a:prstClr>
                </a:solidFill>
              </a:rPr>
              <a:pPr/>
              <a:t>2</a:t>
            </a:fld>
            <a:endParaRPr lang="en-GB"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322417705"/>
              </p:ext>
            </p:extLst>
          </p:nvPr>
        </p:nvGraphicFramePr>
        <p:xfrm>
          <a:off x="476672" y="827584"/>
          <a:ext cx="5915025" cy="3240360"/>
        </p:xfrm>
        <a:graphic>
          <a:graphicData uri="http://schemas.openxmlformats.org/drawingml/2006/table">
            <a:tbl>
              <a:tblPr/>
              <a:tblGrid>
                <a:gridCol w="1123249"/>
                <a:gridCol w="516072"/>
                <a:gridCol w="516072"/>
                <a:gridCol w="516072"/>
                <a:gridCol w="516072"/>
                <a:gridCol w="484871"/>
                <a:gridCol w="2242617"/>
              </a:tblGrid>
              <a:tr h="281486">
                <a:tc>
                  <a:txBody>
                    <a:bodyPr/>
                    <a:lstStyle/>
                    <a:p>
                      <a:pPr algn="ctr">
                        <a:spcAft>
                          <a:spcPts val="0"/>
                        </a:spcAft>
                      </a:pPr>
                      <a:r>
                        <a:rPr lang="en-GB" sz="1600" b="1">
                          <a:effectLst/>
                          <a:latin typeface="Times New Roman"/>
                        </a:rPr>
                        <a:t>November</a:t>
                      </a:r>
                      <a:endParaRPr lang="en-GB" sz="1600">
                        <a:effectLst/>
                        <a:latin typeface="Times New Roman"/>
                      </a:endParaRPr>
                    </a:p>
                  </a:txBody>
                  <a:tcPr marL="63470" marR="63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25</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26</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27</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28</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29</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GB" sz="1600">
                          <a:effectLst/>
                          <a:latin typeface="Times New Roman"/>
                        </a:rPr>
                        <a:t>Teaching week 1</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1486">
                <a:tc rowSpan="5">
                  <a:txBody>
                    <a:bodyPr/>
                    <a:lstStyle/>
                    <a:p>
                      <a:pPr algn="ctr">
                        <a:spcAft>
                          <a:spcPts val="0"/>
                        </a:spcAft>
                      </a:pPr>
                      <a:r>
                        <a:rPr lang="en-GB" sz="1600" b="1">
                          <a:effectLst/>
                          <a:latin typeface="Times New Roman"/>
                        </a:rPr>
                        <a:t> </a:t>
                      </a:r>
                      <a:endParaRPr lang="en-GB" sz="1600">
                        <a:effectLst/>
                        <a:latin typeface="Times New Roman"/>
                      </a:endParaRPr>
                    </a:p>
                    <a:p>
                      <a:pPr algn="ctr">
                        <a:spcAft>
                          <a:spcPts val="0"/>
                        </a:spcAft>
                      </a:pPr>
                      <a:r>
                        <a:rPr lang="en-GB" sz="1600" b="1">
                          <a:effectLst/>
                          <a:latin typeface="Times New Roman"/>
                        </a:rPr>
                        <a:t>December</a:t>
                      </a:r>
                      <a:endParaRPr lang="en-GB" sz="1600">
                        <a:effectLst/>
                        <a:latin typeface="Times New Roman"/>
                      </a:endParaRP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2</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3</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4</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5</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6</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GB" sz="1600">
                          <a:effectLst/>
                          <a:latin typeface="Times New Roman"/>
                        </a:rPr>
                        <a:t>Teaching week 2</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1486">
                <a:tc vMerge="1">
                  <a:txBody>
                    <a:bodyPr/>
                    <a:lstStyle/>
                    <a:p>
                      <a:endParaRPr lang="en-GB"/>
                    </a:p>
                  </a:txBody>
                  <a:tcPr/>
                </a:tc>
                <a:tc>
                  <a:txBody>
                    <a:bodyPr/>
                    <a:lstStyle/>
                    <a:p>
                      <a:pPr algn="ctr">
                        <a:spcAft>
                          <a:spcPts val="0"/>
                        </a:spcAft>
                      </a:pPr>
                      <a:r>
                        <a:rPr lang="en-GB" sz="1600">
                          <a:effectLst/>
                          <a:latin typeface="Times New Roman"/>
                        </a:rPr>
                        <a:t>9</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10</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11</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12</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13</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GB" sz="1600">
                          <a:effectLst/>
                          <a:latin typeface="Times New Roman"/>
                        </a:rPr>
                        <a:t>Teaching week 3</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1486">
                <a:tc vMerge="1">
                  <a:txBody>
                    <a:bodyPr/>
                    <a:lstStyle/>
                    <a:p>
                      <a:endParaRPr lang="en-GB"/>
                    </a:p>
                  </a:txBody>
                  <a:tcPr/>
                </a:tc>
                <a:tc>
                  <a:txBody>
                    <a:bodyPr/>
                    <a:lstStyle/>
                    <a:p>
                      <a:pPr algn="ctr">
                        <a:spcAft>
                          <a:spcPts val="0"/>
                        </a:spcAft>
                      </a:pPr>
                      <a:r>
                        <a:rPr lang="en-GB" sz="1600">
                          <a:effectLst/>
                          <a:latin typeface="Times New Roman"/>
                        </a:rPr>
                        <a:t>16</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17</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18</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19</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20</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GB" sz="1600">
                          <a:effectLst/>
                          <a:latin typeface="Times New Roman"/>
                        </a:rPr>
                        <a:t>Teaching week 4</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1486">
                <a:tc vMerge="1">
                  <a:txBody>
                    <a:bodyPr/>
                    <a:lstStyle/>
                    <a:p>
                      <a:endParaRPr lang="en-GB"/>
                    </a:p>
                  </a:txBody>
                  <a:tcPr/>
                </a:tc>
                <a:tc>
                  <a:txBody>
                    <a:bodyPr/>
                    <a:lstStyle/>
                    <a:p>
                      <a:pPr algn="ctr">
                        <a:spcAft>
                          <a:spcPts val="0"/>
                        </a:spcAft>
                      </a:pPr>
                      <a:r>
                        <a:rPr lang="en-GB" sz="1600">
                          <a:effectLst/>
                          <a:latin typeface="Times New Roman"/>
                        </a:rPr>
                        <a:t>23</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a:spcAft>
                          <a:spcPts val="0"/>
                        </a:spcAft>
                      </a:pPr>
                      <a:r>
                        <a:rPr lang="en-GB" sz="1600">
                          <a:effectLst/>
                          <a:latin typeface="Times New Roman"/>
                        </a:rPr>
                        <a:t>24</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a:spcAft>
                          <a:spcPts val="0"/>
                        </a:spcAft>
                      </a:pPr>
                      <a:r>
                        <a:rPr lang="en-GB" sz="1600">
                          <a:effectLst/>
                          <a:latin typeface="Times New Roman"/>
                        </a:rPr>
                        <a:t>25</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a:spcAft>
                          <a:spcPts val="0"/>
                        </a:spcAft>
                      </a:pPr>
                      <a:r>
                        <a:rPr lang="en-GB" sz="1600">
                          <a:effectLst/>
                          <a:latin typeface="Times New Roman"/>
                        </a:rPr>
                        <a:t>26</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a:spcAft>
                          <a:spcPts val="0"/>
                        </a:spcAft>
                      </a:pPr>
                      <a:r>
                        <a:rPr lang="en-GB" sz="1600">
                          <a:effectLst/>
                          <a:latin typeface="Times New Roman"/>
                        </a:rPr>
                        <a:t>27</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a:spcAft>
                          <a:spcPts val="0"/>
                        </a:spcAft>
                      </a:pPr>
                      <a:r>
                        <a:rPr lang="en-GB" sz="1600">
                          <a:effectLst/>
                          <a:latin typeface="Times New Roman"/>
                        </a:rPr>
                        <a:t>Christmas Break</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1486">
                <a:tc vMerge="1">
                  <a:txBody>
                    <a:bodyPr/>
                    <a:lstStyle/>
                    <a:p>
                      <a:endParaRPr lang="en-GB"/>
                    </a:p>
                  </a:txBody>
                  <a:tcPr/>
                </a:tc>
                <a:tc>
                  <a:txBody>
                    <a:bodyPr/>
                    <a:lstStyle/>
                    <a:p>
                      <a:pPr algn="ctr">
                        <a:spcAft>
                          <a:spcPts val="0"/>
                        </a:spcAft>
                      </a:pPr>
                      <a:r>
                        <a:rPr lang="en-GB" sz="1600">
                          <a:effectLst/>
                          <a:latin typeface="Times New Roman"/>
                        </a:rPr>
                        <a:t>30</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a:spcAft>
                          <a:spcPts val="0"/>
                        </a:spcAft>
                      </a:pPr>
                      <a:r>
                        <a:rPr lang="en-GB" sz="1600">
                          <a:effectLst/>
                          <a:latin typeface="Times New Roman"/>
                        </a:rPr>
                        <a:t>31</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a:spcAft>
                          <a:spcPts val="0"/>
                        </a:spcAft>
                      </a:pPr>
                      <a:r>
                        <a:rPr lang="en-GB" sz="1600">
                          <a:effectLst/>
                          <a:latin typeface="Times New Roman"/>
                        </a:rPr>
                        <a:t>1</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a:spcAft>
                          <a:spcPts val="0"/>
                        </a:spcAft>
                      </a:pPr>
                      <a:r>
                        <a:rPr lang="en-GB" sz="1600">
                          <a:effectLst/>
                          <a:latin typeface="Times New Roman"/>
                        </a:rPr>
                        <a:t>2</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a:spcAft>
                          <a:spcPts val="0"/>
                        </a:spcAft>
                      </a:pPr>
                      <a:r>
                        <a:rPr lang="en-GB" sz="1600">
                          <a:effectLst/>
                          <a:latin typeface="Times New Roman"/>
                        </a:rPr>
                        <a:t>3</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l">
                        <a:spcAft>
                          <a:spcPts val="0"/>
                        </a:spcAft>
                      </a:pPr>
                      <a:r>
                        <a:rPr lang="en-GB" sz="1600">
                          <a:effectLst/>
                          <a:latin typeface="Times New Roman"/>
                        </a:rPr>
                        <a:t>Christmas Break</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1486">
                <a:tc rowSpan="4">
                  <a:txBody>
                    <a:bodyPr/>
                    <a:lstStyle/>
                    <a:p>
                      <a:pPr algn="ctr">
                        <a:spcAft>
                          <a:spcPts val="0"/>
                        </a:spcAft>
                      </a:pPr>
                      <a:r>
                        <a:rPr lang="en-GB" sz="1600" b="1">
                          <a:effectLst/>
                          <a:latin typeface="Times New Roman"/>
                        </a:rPr>
                        <a:t>January</a:t>
                      </a:r>
                      <a:endParaRPr lang="en-GB" sz="1600">
                        <a:effectLst/>
                        <a:latin typeface="Times New Roman"/>
                      </a:endParaRPr>
                    </a:p>
                  </a:txBody>
                  <a:tcPr marL="63470" marR="634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6</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7</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8</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9</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10</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GB" sz="1600">
                          <a:effectLst/>
                          <a:latin typeface="Times New Roman"/>
                        </a:rPr>
                        <a:t>Teaching week 5</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1486">
                <a:tc vMerge="1">
                  <a:txBody>
                    <a:bodyPr/>
                    <a:lstStyle/>
                    <a:p>
                      <a:endParaRPr lang="en-GB"/>
                    </a:p>
                  </a:txBody>
                  <a:tcPr/>
                </a:tc>
                <a:tc>
                  <a:txBody>
                    <a:bodyPr/>
                    <a:lstStyle/>
                    <a:p>
                      <a:pPr algn="ctr">
                        <a:spcAft>
                          <a:spcPts val="0"/>
                        </a:spcAft>
                      </a:pPr>
                      <a:r>
                        <a:rPr lang="en-GB" sz="1600">
                          <a:effectLst/>
                          <a:latin typeface="Times New Roman"/>
                        </a:rPr>
                        <a:t>13</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14</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15</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16</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17</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GB" sz="1600">
                          <a:effectLst/>
                          <a:latin typeface="Times New Roman"/>
                        </a:rPr>
                        <a:t>Teaching week 6</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1486">
                <a:tc vMerge="1">
                  <a:txBody>
                    <a:bodyPr/>
                    <a:lstStyle/>
                    <a:p>
                      <a:endParaRPr lang="en-GB"/>
                    </a:p>
                  </a:txBody>
                  <a:tcPr/>
                </a:tc>
                <a:tc>
                  <a:txBody>
                    <a:bodyPr/>
                    <a:lstStyle/>
                    <a:p>
                      <a:pPr algn="ctr">
                        <a:spcAft>
                          <a:spcPts val="0"/>
                        </a:spcAft>
                      </a:pPr>
                      <a:r>
                        <a:rPr lang="en-GB" sz="1600">
                          <a:effectLst/>
                          <a:latin typeface="Times New Roman"/>
                        </a:rPr>
                        <a:t>20</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21</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22</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23</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24</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GB" sz="1600">
                          <a:effectLst/>
                          <a:latin typeface="Times New Roman"/>
                        </a:rPr>
                        <a:t>Teaching week 7</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1486">
                <a:tc vMerge="1">
                  <a:txBody>
                    <a:bodyPr/>
                    <a:lstStyle/>
                    <a:p>
                      <a:endParaRPr lang="en-GB"/>
                    </a:p>
                  </a:txBody>
                  <a:tcPr/>
                </a:tc>
                <a:tc>
                  <a:txBody>
                    <a:bodyPr/>
                    <a:lstStyle/>
                    <a:p>
                      <a:pPr algn="ctr">
                        <a:spcAft>
                          <a:spcPts val="0"/>
                        </a:spcAft>
                      </a:pPr>
                      <a:r>
                        <a:rPr lang="en-GB" sz="1600">
                          <a:effectLst/>
                          <a:latin typeface="Times New Roman"/>
                        </a:rPr>
                        <a:t>27</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GB" sz="1600">
                          <a:effectLst/>
                          <a:latin typeface="Times New Roman"/>
                        </a:rPr>
                        <a:t>28</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GB" sz="1600">
                          <a:effectLst/>
                          <a:latin typeface="Times New Roman"/>
                        </a:rPr>
                        <a:t>29</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GB" sz="1600">
                          <a:effectLst/>
                          <a:latin typeface="Times New Roman"/>
                        </a:rPr>
                        <a:t>30</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GB" sz="1600">
                          <a:effectLst/>
                          <a:latin typeface="Times New Roman"/>
                        </a:rPr>
                        <a:t>31</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r>
                        <a:rPr lang="en-GB" sz="1600">
                          <a:effectLst/>
                          <a:latin typeface="Times New Roman"/>
                        </a:rPr>
                        <a:t>Assessment Week</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25500">
                <a:tc>
                  <a:txBody>
                    <a:bodyPr/>
                    <a:lstStyle/>
                    <a:p>
                      <a:pPr algn="ctr">
                        <a:spcAft>
                          <a:spcPts val="0"/>
                        </a:spcAft>
                      </a:pPr>
                      <a:r>
                        <a:rPr lang="en-GB" sz="1600" b="1">
                          <a:effectLst/>
                          <a:latin typeface="Times New Roman"/>
                        </a:rPr>
                        <a:t>February</a:t>
                      </a:r>
                      <a:endParaRPr lang="en-GB" sz="1600">
                        <a:effectLst/>
                        <a:latin typeface="Times New Roman"/>
                      </a:endParaRP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GB" sz="1600">
                          <a:effectLst/>
                          <a:latin typeface="Times New Roman"/>
                        </a:rPr>
                        <a:t>3</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GB" sz="1600">
                          <a:effectLst/>
                          <a:latin typeface="Times New Roman"/>
                        </a:rPr>
                        <a:t>4</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GB" sz="1600">
                          <a:effectLst/>
                          <a:latin typeface="Times New Roman"/>
                        </a:rPr>
                        <a:t>5</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GB" sz="1600">
                          <a:effectLst/>
                          <a:latin typeface="Times New Roman"/>
                        </a:rPr>
                        <a:t>6</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GB" sz="1600">
                          <a:effectLst/>
                          <a:latin typeface="Times New Roman"/>
                        </a:rPr>
                        <a:t>7</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r>
                        <a:rPr lang="en-GB" sz="1600" dirty="0">
                          <a:effectLst/>
                          <a:latin typeface="Times New Roman"/>
                        </a:rPr>
                        <a:t>Super Teach Week</a:t>
                      </a:r>
                    </a:p>
                  </a:txBody>
                  <a:tcPr marL="63470" marR="634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792844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0648" y="611560"/>
            <a:ext cx="6340535" cy="7194534"/>
          </a:xfrm>
          <a:prstGeom prst="rect">
            <a:avLst/>
          </a:prstGeom>
        </p:spPr>
        <p:txBody>
          <a:bodyPr wrap="square">
            <a:spAutoFit/>
          </a:bodyPr>
          <a:lstStyle/>
          <a:p>
            <a:pPr algn="ctr">
              <a:spcAft>
                <a:spcPts val="0"/>
              </a:spcAft>
            </a:pPr>
            <a:r>
              <a:rPr lang="en-GB" sz="1300" u="sng" kern="1800" dirty="0">
                <a:latin typeface="Verdana"/>
                <a:ea typeface="Times New Roman"/>
              </a:rPr>
              <a:t>Why is regular home learning important</a:t>
            </a:r>
            <a:r>
              <a:rPr lang="en-GB" sz="1300" u="sng" kern="1800" dirty="0" smtClean="0">
                <a:latin typeface="Verdana"/>
                <a:ea typeface="Times New Roman"/>
              </a:rPr>
              <a:t>?</a:t>
            </a:r>
          </a:p>
          <a:p>
            <a:pPr algn="ctr">
              <a:spcAft>
                <a:spcPts val="0"/>
              </a:spcAft>
            </a:pPr>
            <a:endParaRPr lang="en-GB" sz="1300" dirty="0">
              <a:latin typeface="Times New Roman"/>
              <a:ea typeface="Times New Roman"/>
            </a:endParaRPr>
          </a:p>
          <a:p>
            <a:pPr marL="342900" lvl="0" indent="-342900" fontAlgn="base">
              <a:lnSpc>
                <a:spcPct val="115000"/>
              </a:lnSpc>
              <a:spcAft>
                <a:spcPts val="1000"/>
              </a:spcAft>
              <a:buFont typeface="Wingdings"/>
              <a:buChar char=""/>
            </a:pPr>
            <a:r>
              <a:rPr lang="en-GB" sz="1300" dirty="0">
                <a:solidFill>
                  <a:srgbClr val="5B5B5B"/>
                </a:solidFill>
                <a:latin typeface="Verdana"/>
                <a:ea typeface="Times New Roman"/>
              </a:rPr>
              <a:t>It can improve a student’s thinking and memory skills.  This is vital for the new content heavy GCSEs. </a:t>
            </a:r>
            <a:endParaRPr lang="en-GB" sz="1300" dirty="0">
              <a:latin typeface="Times New Roman"/>
              <a:ea typeface="Times New Roman"/>
            </a:endParaRPr>
          </a:p>
          <a:p>
            <a:pPr marL="342900" lvl="0" indent="-342900" fontAlgn="base">
              <a:lnSpc>
                <a:spcPct val="115000"/>
              </a:lnSpc>
              <a:spcAft>
                <a:spcPts val="1000"/>
              </a:spcAft>
              <a:buFont typeface="Wingdings"/>
              <a:buChar char=""/>
              <a:tabLst>
                <a:tab pos="457200" algn="l"/>
              </a:tabLst>
            </a:pPr>
            <a:r>
              <a:rPr lang="en-GB" sz="1300" dirty="0">
                <a:solidFill>
                  <a:srgbClr val="5B5B5B"/>
                </a:solidFill>
                <a:latin typeface="Verdana"/>
                <a:ea typeface="Times New Roman"/>
              </a:rPr>
              <a:t>It helps students to develop positive study skills and habits that will serve them well throughout </a:t>
            </a:r>
            <a:r>
              <a:rPr lang="en-GB" sz="1300" dirty="0" smtClean="0">
                <a:solidFill>
                  <a:srgbClr val="5B5B5B"/>
                </a:solidFill>
                <a:latin typeface="Verdana"/>
                <a:ea typeface="Times New Roman"/>
              </a:rPr>
              <a:t>life.</a:t>
            </a:r>
            <a:endParaRPr lang="en-GB" sz="1300" dirty="0">
              <a:latin typeface="Times New Roman"/>
              <a:ea typeface="Times New Roman"/>
            </a:endParaRPr>
          </a:p>
          <a:p>
            <a:pPr marL="342900" lvl="0" indent="-342900" fontAlgn="base">
              <a:lnSpc>
                <a:spcPct val="115000"/>
              </a:lnSpc>
              <a:spcAft>
                <a:spcPts val="1000"/>
              </a:spcAft>
              <a:buFont typeface="Wingdings"/>
              <a:buChar char=""/>
              <a:tabLst>
                <a:tab pos="457200" algn="l"/>
              </a:tabLst>
            </a:pPr>
            <a:r>
              <a:rPr lang="en-GB" sz="1300" dirty="0" smtClean="0">
                <a:solidFill>
                  <a:srgbClr val="5B5B5B"/>
                </a:solidFill>
                <a:latin typeface="Verdana"/>
                <a:ea typeface="Times New Roman"/>
              </a:rPr>
              <a:t>Home </a:t>
            </a:r>
            <a:r>
              <a:rPr lang="en-GB" sz="1300" dirty="0">
                <a:solidFill>
                  <a:srgbClr val="5B5B5B"/>
                </a:solidFill>
                <a:latin typeface="Verdana"/>
                <a:ea typeface="Times New Roman"/>
              </a:rPr>
              <a:t>learning encourages students to use time wisely and efficiently. </a:t>
            </a:r>
            <a:endParaRPr lang="en-GB" sz="1300" dirty="0">
              <a:latin typeface="Times New Roman"/>
              <a:ea typeface="Times New Roman"/>
            </a:endParaRPr>
          </a:p>
          <a:p>
            <a:pPr marL="342900" lvl="0" indent="-342900" fontAlgn="base">
              <a:lnSpc>
                <a:spcPct val="115000"/>
              </a:lnSpc>
              <a:spcAft>
                <a:spcPts val="1000"/>
              </a:spcAft>
              <a:buFont typeface="Wingdings"/>
              <a:buChar char=""/>
              <a:tabLst>
                <a:tab pos="457200" algn="l"/>
              </a:tabLst>
            </a:pPr>
            <a:r>
              <a:rPr lang="en-GB" sz="1300" dirty="0">
                <a:solidFill>
                  <a:srgbClr val="5B5B5B"/>
                </a:solidFill>
                <a:latin typeface="Verdana"/>
                <a:ea typeface="Times New Roman"/>
              </a:rPr>
              <a:t>It teaches students to work independently</a:t>
            </a:r>
            <a:r>
              <a:rPr lang="en-GB" sz="1300" dirty="0" smtClean="0">
                <a:solidFill>
                  <a:srgbClr val="5B5B5B"/>
                </a:solidFill>
                <a:latin typeface="Verdana"/>
                <a:ea typeface="Times New Roman"/>
              </a:rPr>
              <a:t>.</a:t>
            </a:r>
            <a:endParaRPr lang="en-GB" sz="1300" dirty="0">
              <a:latin typeface="Times New Roman"/>
              <a:ea typeface="Times New Roman"/>
            </a:endParaRPr>
          </a:p>
          <a:p>
            <a:pPr marL="342900" lvl="0" indent="-342900" fontAlgn="base">
              <a:lnSpc>
                <a:spcPct val="115000"/>
              </a:lnSpc>
              <a:spcAft>
                <a:spcPts val="1000"/>
              </a:spcAft>
              <a:buFont typeface="Wingdings"/>
              <a:buChar char=""/>
              <a:tabLst>
                <a:tab pos="457200" algn="l"/>
              </a:tabLst>
            </a:pPr>
            <a:r>
              <a:rPr lang="en-GB" sz="1300" dirty="0">
                <a:solidFill>
                  <a:srgbClr val="5B5B5B"/>
                </a:solidFill>
                <a:latin typeface="Verdana"/>
                <a:ea typeface="Times New Roman"/>
              </a:rPr>
              <a:t>Home learning teaches students to take responsibility for their own work</a:t>
            </a:r>
            <a:r>
              <a:rPr lang="en-GB" sz="1300" dirty="0" smtClean="0">
                <a:solidFill>
                  <a:srgbClr val="5B5B5B"/>
                </a:solidFill>
                <a:latin typeface="Verdana"/>
                <a:ea typeface="Times New Roman"/>
              </a:rPr>
              <a:t>.</a:t>
            </a:r>
            <a:endParaRPr lang="en-GB" sz="1300" dirty="0">
              <a:latin typeface="Times New Roman"/>
              <a:ea typeface="Times New Roman"/>
            </a:endParaRPr>
          </a:p>
          <a:p>
            <a:pPr marL="342900" lvl="0" indent="-342900" fontAlgn="base">
              <a:lnSpc>
                <a:spcPct val="115000"/>
              </a:lnSpc>
              <a:spcAft>
                <a:spcPts val="1000"/>
              </a:spcAft>
              <a:buFont typeface="Wingdings"/>
              <a:buChar char=""/>
              <a:tabLst>
                <a:tab pos="457200" algn="l"/>
              </a:tabLst>
            </a:pPr>
            <a:r>
              <a:rPr lang="en-GB" sz="1300" dirty="0">
                <a:solidFill>
                  <a:srgbClr val="5B5B5B"/>
                </a:solidFill>
                <a:latin typeface="Verdana"/>
                <a:ea typeface="Times New Roman"/>
              </a:rPr>
              <a:t>It allows students to review and practice what has been covered in class and consolidate their knowledge and skills. </a:t>
            </a:r>
            <a:endParaRPr lang="en-GB" sz="1300" dirty="0">
              <a:latin typeface="Times New Roman"/>
              <a:ea typeface="Times New Roman"/>
            </a:endParaRPr>
          </a:p>
          <a:p>
            <a:pPr marL="342900" lvl="0" indent="-342900" fontAlgn="base">
              <a:lnSpc>
                <a:spcPct val="115000"/>
              </a:lnSpc>
              <a:spcAft>
                <a:spcPts val="1000"/>
              </a:spcAft>
              <a:buFont typeface="Wingdings"/>
              <a:buChar char=""/>
              <a:tabLst>
                <a:tab pos="457200" algn="l"/>
              </a:tabLst>
            </a:pPr>
            <a:r>
              <a:rPr lang="en-GB" sz="1300" dirty="0">
                <a:solidFill>
                  <a:srgbClr val="5B5B5B"/>
                </a:solidFill>
                <a:latin typeface="Verdana"/>
                <a:ea typeface="Times New Roman"/>
              </a:rPr>
              <a:t>E</a:t>
            </a:r>
            <a:r>
              <a:rPr lang="en-GB" sz="1300" dirty="0" smtClean="0">
                <a:solidFill>
                  <a:srgbClr val="5B5B5B"/>
                </a:solidFill>
                <a:latin typeface="Verdana"/>
                <a:ea typeface="Times New Roman"/>
              </a:rPr>
              <a:t>qually </a:t>
            </a:r>
            <a:r>
              <a:rPr lang="en-GB" sz="1300" dirty="0">
                <a:solidFill>
                  <a:srgbClr val="5B5B5B"/>
                </a:solidFill>
                <a:latin typeface="Verdana"/>
                <a:ea typeface="Times New Roman"/>
              </a:rPr>
              <a:t>important, it helps students to get ready for the next day’s class</a:t>
            </a:r>
            <a:r>
              <a:rPr lang="en-GB" sz="1300" dirty="0" smtClean="0">
                <a:solidFill>
                  <a:srgbClr val="5B5B5B"/>
                </a:solidFill>
                <a:latin typeface="Verdana"/>
                <a:ea typeface="Times New Roman"/>
              </a:rPr>
              <a:t>.</a:t>
            </a:r>
            <a:endParaRPr lang="en-GB" sz="1300" dirty="0">
              <a:latin typeface="Times New Roman"/>
              <a:ea typeface="Times New Roman"/>
            </a:endParaRPr>
          </a:p>
          <a:p>
            <a:pPr marL="342900" lvl="0" indent="-342900" fontAlgn="base">
              <a:lnSpc>
                <a:spcPct val="115000"/>
              </a:lnSpc>
              <a:spcAft>
                <a:spcPts val="1000"/>
              </a:spcAft>
              <a:buFont typeface="Wingdings"/>
              <a:buChar char=""/>
              <a:tabLst>
                <a:tab pos="457200" algn="l"/>
              </a:tabLst>
            </a:pPr>
            <a:r>
              <a:rPr lang="en-GB" sz="1300" dirty="0">
                <a:solidFill>
                  <a:srgbClr val="5B5B5B"/>
                </a:solidFill>
                <a:latin typeface="Verdana"/>
                <a:ea typeface="Times New Roman"/>
              </a:rPr>
              <a:t>It helps students learn to use resources, such as libraries, reference materials, and computer Web sites to find information</a:t>
            </a:r>
            <a:r>
              <a:rPr lang="en-GB" sz="1300" dirty="0" smtClean="0">
                <a:solidFill>
                  <a:srgbClr val="5B5B5B"/>
                </a:solidFill>
                <a:latin typeface="Verdana"/>
                <a:ea typeface="Times New Roman"/>
              </a:rPr>
              <a:t>.</a:t>
            </a:r>
            <a:endParaRPr lang="en-GB" sz="1300" dirty="0">
              <a:latin typeface="Times New Roman"/>
              <a:ea typeface="Times New Roman"/>
            </a:endParaRPr>
          </a:p>
          <a:p>
            <a:pPr marL="342900" lvl="0" indent="-342900" fontAlgn="base">
              <a:lnSpc>
                <a:spcPct val="115000"/>
              </a:lnSpc>
              <a:spcAft>
                <a:spcPts val="1000"/>
              </a:spcAft>
              <a:buFont typeface="Wingdings"/>
              <a:buChar char=""/>
              <a:tabLst>
                <a:tab pos="457200" algn="l"/>
              </a:tabLst>
            </a:pPr>
            <a:r>
              <a:rPr lang="en-GB" sz="1300" dirty="0">
                <a:solidFill>
                  <a:srgbClr val="5B5B5B"/>
                </a:solidFill>
                <a:latin typeface="Verdana"/>
                <a:ea typeface="Times New Roman"/>
              </a:rPr>
              <a:t>It encourages students to explore subjects more fully than classroom time permits</a:t>
            </a:r>
            <a:r>
              <a:rPr lang="en-GB" sz="1300" dirty="0" smtClean="0">
                <a:solidFill>
                  <a:srgbClr val="5B5B5B"/>
                </a:solidFill>
                <a:latin typeface="Verdana"/>
                <a:ea typeface="Times New Roman"/>
              </a:rPr>
              <a:t>.</a:t>
            </a:r>
            <a:endParaRPr lang="en-GB" sz="1300" dirty="0">
              <a:latin typeface="Times New Roman"/>
              <a:ea typeface="Times New Roman"/>
            </a:endParaRPr>
          </a:p>
          <a:p>
            <a:pPr marL="342900" lvl="0" indent="-342900" fontAlgn="base">
              <a:lnSpc>
                <a:spcPct val="115000"/>
              </a:lnSpc>
              <a:spcAft>
                <a:spcPts val="1000"/>
              </a:spcAft>
              <a:buFont typeface="Wingdings"/>
              <a:buChar char=""/>
              <a:tabLst>
                <a:tab pos="457200" algn="l"/>
              </a:tabLst>
            </a:pPr>
            <a:r>
              <a:rPr lang="en-GB" sz="1300" dirty="0">
                <a:solidFill>
                  <a:srgbClr val="5B5B5B"/>
                </a:solidFill>
                <a:latin typeface="Verdana"/>
                <a:ea typeface="Times New Roman"/>
              </a:rPr>
              <a:t>It allows students to extend their learning by applying skills to new situations. </a:t>
            </a:r>
            <a:endParaRPr lang="en-GB" sz="1300" dirty="0">
              <a:latin typeface="Times New Roman"/>
              <a:ea typeface="Times New Roman"/>
            </a:endParaRPr>
          </a:p>
          <a:p>
            <a:pPr marL="342900" lvl="0" indent="-342900" fontAlgn="base">
              <a:lnSpc>
                <a:spcPct val="115000"/>
              </a:lnSpc>
              <a:spcAft>
                <a:spcPts val="1000"/>
              </a:spcAft>
              <a:buFont typeface="Wingdings"/>
              <a:buChar char=""/>
              <a:tabLst>
                <a:tab pos="457200" algn="l"/>
              </a:tabLst>
            </a:pPr>
            <a:r>
              <a:rPr lang="en-GB" sz="1300" dirty="0">
                <a:solidFill>
                  <a:srgbClr val="5B5B5B"/>
                </a:solidFill>
                <a:latin typeface="Verdana"/>
                <a:ea typeface="Times New Roman"/>
              </a:rPr>
              <a:t>Home learning helps parents learn more about what their children learning in school</a:t>
            </a:r>
            <a:r>
              <a:rPr lang="en-GB" sz="1300" dirty="0" smtClean="0">
                <a:solidFill>
                  <a:srgbClr val="5B5B5B"/>
                </a:solidFill>
                <a:latin typeface="Verdana"/>
                <a:ea typeface="Times New Roman"/>
              </a:rPr>
              <a:t>.</a:t>
            </a:r>
            <a:endParaRPr lang="en-GB" sz="1300" dirty="0">
              <a:latin typeface="Times New Roman"/>
              <a:ea typeface="Times New Roman"/>
            </a:endParaRPr>
          </a:p>
          <a:p>
            <a:pPr marL="342900" lvl="0" indent="-342900" fontAlgn="base">
              <a:lnSpc>
                <a:spcPct val="115000"/>
              </a:lnSpc>
              <a:spcAft>
                <a:spcPts val="1000"/>
              </a:spcAft>
              <a:buFont typeface="Wingdings"/>
              <a:buChar char=""/>
              <a:tabLst>
                <a:tab pos="457200" algn="l"/>
              </a:tabLst>
            </a:pPr>
            <a:r>
              <a:rPr lang="en-GB" sz="1300" dirty="0">
                <a:solidFill>
                  <a:srgbClr val="5B5B5B"/>
                </a:solidFill>
                <a:latin typeface="Verdana"/>
                <a:ea typeface="Times New Roman"/>
              </a:rPr>
              <a:t>It allows parents to communicate with teachers about learning in order to support their children efficiently. </a:t>
            </a:r>
            <a:endParaRPr lang="en-GB" sz="1300" dirty="0">
              <a:effectLst/>
              <a:latin typeface="Times New Roman"/>
              <a:ea typeface="Times New Roman"/>
            </a:endParaRPr>
          </a:p>
        </p:txBody>
      </p:sp>
      <p:sp>
        <p:nvSpPr>
          <p:cNvPr id="2" name="Slide Number Placeholder 1"/>
          <p:cNvSpPr>
            <a:spLocks noGrp="1"/>
          </p:cNvSpPr>
          <p:nvPr>
            <p:ph type="sldNum" sz="quarter" idx="12"/>
          </p:nvPr>
        </p:nvSpPr>
        <p:spPr/>
        <p:txBody>
          <a:bodyPr/>
          <a:lstStyle/>
          <a:p>
            <a:fld id="{D54E1A41-9698-411A-809F-AF81FF9C137E}" type="slidenum">
              <a:rPr lang="en-GB" smtClean="0"/>
              <a:t>3</a:t>
            </a:fld>
            <a:endParaRPr lang="en-GB"/>
          </a:p>
        </p:txBody>
      </p:sp>
    </p:spTree>
    <p:extLst>
      <p:ext uri="{BB962C8B-B14F-4D97-AF65-F5344CB8AC3E}">
        <p14:creationId xmlns:p14="http://schemas.microsoft.com/office/powerpoint/2010/main" val="2557801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031290763"/>
              </p:ext>
            </p:extLst>
          </p:nvPr>
        </p:nvGraphicFramePr>
        <p:xfrm>
          <a:off x="116632" y="539552"/>
          <a:ext cx="6480720" cy="7372499"/>
        </p:xfrm>
        <a:graphic>
          <a:graphicData uri="http://schemas.openxmlformats.org/drawingml/2006/table">
            <a:tbl>
              <a:tblPr firstRow="1" firstCol="1" bandRow="1"/>
              <a:tblGrid>
                <a:gridCol w="1152128"/>
                <a:gridCol w="1512168"/>
                <a:gridCol w="1800200"/>
                <a:gridCol w="2016224"/>
              </a:tblGrid>
              <a:tr h="764402">
                <a:tc>
                  <a:txBody>
                    <a:bodyPr/>
                    <a:lstStyle/>
                    <a:p>
                      <a:pPr algn="l">
                        <a:lnSpc>
                          <a:spcPct val="107000"/>
                        </a:lnSpc>
                        <a:spcAft>
                          <a:spcPts val="0"/>
                        </a:spcAft>
                      </a:pPr>
                      <a:r>
                        <a:rPr lang="en-GB" sz="1200" dirty="0" smtClean="0">
                          <a:solidFill>
                            <a:schemeClr val="tx1"/>
                          </a:solidFill>
                          <a:effectLst/>
                          <a:latin typeface="Arial" panose="020B0604020202020204" pitchFamily="34" charset="0"/>
                          <a:ea typeface="Calibri"/>
                          <a:cs typeface="Arial" panose="020B0604020202020204" pitchFamily="34" charset="0"/>
                        </a:rPr>
                        <a:t>Nirvana</a:t>
                      </a:r>
                      <a:endParaRPr lang="en-GB" sz="12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200" dirty="0" smtClean="0">
                          <a:latin typeface="Arial" panose="020B0604020202020204" pitchFamily="34" charset="0"/>
                          <a:cs typeface="Arial" panose="020B0604020202020204" pitchFamily="34" charset="0"/>
                        </a:rPr>
                        <a:t>A state of bliss (enlightenment)</a:t>
                      </a:r>
                      <a:endParaRPr lang="en-GB" sz="12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9978">
                <a:tc>
                  <a:txBody>
                    <a:bodyPr/>
                    <a:lstStyle/>
                    <a:p>
                      <a:pPr algn="l">
                        <a:lnSpc>
                          <a:spcPct val="107000"/>
                        </a:lnSpc>
                        <a:spcAft>
                          <a:spcPts val="0"/>
                        </a:spcAft>
                      </a:pPr>
                      <a:r>
                        <a:rPr lang="en-GB" sz="1200" dirty="0" err="1" smtClean="0">
                          <a:effectLst/>
                          <a:latin typeface="Arial" panose="020B0604020202020204" pitchFamily="34" charset="0"/>
                          <a:ea typeface="Calibri"/>
                          <a:cs typeface="Arial" panose="020B0604020202020204" pitchFamily="34" charset="0"/>
                        </a:rPr>
                        <a:t>Dukkha</a:t>
                      </a:r>
                      <a:endParaRPr lang="en-GB" sz="12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200" dirty="0" smtClean="0">
                          <a:latin typeface="Arial" panose="020B0604020202020204" pitchFamily="34" charset="0"/>
                          <a:cs typeface="Arial" panose="020B0604020202020204" pitchFamily="34" charset="0"/>
                        </a:rPr>
                        <a:t>Suffering</a:t>
                      </a:r>
                      <a:endParaRPr lang="en-GB" sz="12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9978">
                <a:tc>
                  <a:txBody>
                    <a:bodyPr/>
                    <a:lstStyle/>
                    <a:p>
                      <a:pPr algn="l">
                        <a:lnSpc>
                          <a:spcPct val="107000"/>
                        </a:lnSpc>
                        <a:spcAft>
                          <a:spcPts val="0"/>
                        </a:spcAft>
                      </a:pPr>
                      <a:r>
                        <a:rPr lang="en-GB" sz="1200" dirty="0" smtClean="0">
                          <a:effectLst/>
                          <a:latin typeface="Arial" panose="020B0604020202020204" pitchFamily="34" charset="0"/>
                          <a:ea typeface="Calibri"/>
                          <a:cs typeface="Arial" panose="020B0604020202020204" pitchFamily="34" charset="0"/>
                        </a:rPr>
                        <a:t>Meditation</a:t>
                      </a:r>
                      <a:endParaRPr lang="en-GB" sz="12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200" dirty="0" smtClean="0">
                          <a:latin typeface="Arial" panose="020B0604020202020204" pitchFamily="34" charset="0"/>
                          <a:cs typeface="Arial" panose="020B0604020202020204" pitchFamily="34" charset="0"/>
                        </a:rPr>
                        <a:t>Guidelines for how to live life</a:t>
                      </a:r>
                      <a:endParaRPr lang="en-GB" sz="12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6682">
                <a:tc>
                  <a:txBody>
                    <a:bodyPr/>
                    <a:lstStyle/>
                    <a:p>
                      <a:pPr algn="l">
                        <a:lnSpc>
                          <a:spcPct val="107000"/>
                        </a:lnSpc>
                        <a:spcAft>
                          <a:spcPts val="0"/>
                        </a:spcAft>
                      </a:pPr>
                      <a:r>
                        <a:rPr lang="en-GB" sz="1200" dirty="0" smtClean="0">
                          <a:effectLst/>
                          <a:latin typeface="Arial" panose="020B0604020202020204" pitchFamily="34" charset="0"/>
                          <a:ea typeface="Calibri"/>
                          <a:cs typeface="Arial" panose="020B0604020202020204" pitchFamily="34" charset="0"/>
                        </a:rPr>
                        <a:t>Mandala</a:t>
                      </a:r>
                      <a:endParaRPr lang="en-GB" sz="12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200" dirty="0" smtClean="0">
                          <a:latin typeface="Arial" panose="020B0604020202020204" pitchFamily="34" charset="0"/>
                          <a:cs typeface="Arial" panose="020B0604020202020204" pitchFamily="34" charset="0"/>
                        </a:rPr>
                        <a:t>Patterns Buddhists use to calm their mind</a:t>
                      </a:r>
                      <a:endParaRPr lang="en-GB" sz="12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6682">
                <a:tc>
                  <a:txBody>
                    <a:bodyPr/>
                    <a:lstStyle/>
                    <a:p>
                      <a:pPr algn="l">
                        <a:lnSpc>
                          <a:spcPct val="107000"/>
                        </a:lnSpc>
                        <a:spcAft>
                          <a:spcPts val="0"/>
                        </a:spcAft>
                      </a:pPr>
                      <a:r>
                        <a:rPr lang="en-GB" sz="1200" dirty="0" smtClean="0">
                          <a:effectLst/>
                          <a:latin typeface="Arial" panose="020B0604020202020204" pitchFamily="34" charset="0"/>
                          <a:ea typeface="Calibri"/>
                          <a:cs typeface="Arial" panose="020B0604020202020204" pitchFamily="34" charset="0"/>
                        </a:rPr>
                        <a:t>Enlightenment</a:t>
                      </a:r>
                      <a:endParaRPr lang="en-GB" sz="12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200" dirty="0" smtClean="0">
                          <a:latin typeface="Arial" panose="020B0604020202020204" pitchFamily="34" charset="0"/>
                          <a:cs typeface="Arial" panose="020B0604020202020204" pitchFamily="34" charset="0"/>
                        </a:rPr>
                        <a:t>Understanding the nature of the world and being human</a:t>
                      </a:r>
                      <a:endParaRPr lang="en-GB" sz="12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4402">
                <a:tc>
                  <a:txBody>
                    <a:bodyPr/>
                    <a:lstStyle/>
                    <a:p>
                      <a:pPr algn="l">
                        <a:lnSpc>
                          <a:spcPct val="107000"/>
                        </a:lnSpc>
                        <a:spcAft>
                          <a:spcPts val="0"/>
                        </a:spcAft>
                      </a:pPr>
                      <a:r>
                        <a:rPr lang="en-GB" sz="1200" dirty="0" err="1" smtClean="0">
                          <a:effectLst/>
                          <a:latin typeface="Arial" panose="020B0604020202020204" pitchFamily="34" charset="0"/>
                          <a:ea typeface="Calibri"/>
                          <a:cs typeface="Arial" panose="020B0604020202020204" pitchFamily="34" charset="0"/>
                        </a:rPr>
                        <a:t>Sangha</a:t>
                      </a:r>
                      <a:endParaRPr lang="en-GB" sz="12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200" dirty="0" smtClean="0">
                          <a:latin typeface="Arial" panose="020B0604020202020204" pitchFamily="34" charset="0"/>
                          <a:cs typeface="Arial" panose="020B0604020202020204" pitchFamily="34" charset="0"/>
                        </a:rPr>
                        <a:t>The Buddhist community</a:t>
                      </a:r>
                      <a:endParaRPr lang="en-GB" sz="12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6682">
                <a:tc>
                  <a:txBody>
                    <a:bodyPr/>
                    <a:lstStyle/>
                    <a:p>
                      <a:pPr algn="l">
                        <a:lnSpc>
                          <a:spcPct val="107000"/>
                        </a:lnSpc>
                        <a:spcAft>
                          <a:spcPts val="0"/>
                        </a:spcAft>
                      </a:pPr>
                      <a:r>
                        <a:rPr lang="en-GB" sz="1200" dirty="0" err="1" smtClean="0">
                          <a:effectLst/>
                          <a:latin typeface="Arial" panose="020B0604020202020204" pitchFamily="34" charset="0"/>
                          <a:ea typeface="Calibri"/>
                          <a:cs typeface="Arial" panose="020B0604020202020204" pitchFamily="34" charset="0"/>
                        </a:rPr>
                        <a:t>Bikkhu</a:t>
                      </a:r>
                      <a:r>
                        <a:rPr lang="en-GB" sz="1200" dirty="0" smtClean="0">
                          <a:effectLst/>
                          <a:latin typeface="Arial" panose="020B0604020202020204" pitchFamily="34" charset="0"/>
                          <a:ea typeface="Calibri"/>
                          <a:cs typeface="Arial" panose="020B0604020202020204" pitchFamily="34" charset="0"/>
                        </a:rPr>
                        <a:t>/</a:t>
                      </a:r>
                      <a:r>
                        <a:rPr lang="en-GB" sz="1200" baseline="0" dirty="0" smtClean="0">
                          <a:effectLst/>
                          <a:latin typeface="Arial" panose="020B0604020202020204" pitchFamily="34" charset="0"/>
                          <a:ea typeface="Calibri"/>
                          <a:cs typeface="Arial" panose="020B0604020202020204" pitchFamily="34" charset="0"/>
                        </a:rPr>
                        <a:t> </a:t>
                      </a:r>
                      <a:r>
                        <a:rPr lang="en-GB" sz="1200" baseline="0" dirty="0" err="1" smtClean="0">
                          <a:effectLst/>
                          <a:latin typeface="Arial" panose="020B0604020202020204" pitchFamily="34" charset="0"/>
                          <a:ea typeface="Calibri"/>
                          <a:cs typeface="Arial" panose="020B0604020202020204" pitchFamily="34" charset="0"/>
                        </a:rPr>
                        <a:t>Bikkhuni</a:t>
                      </a:r>
                      <a:endParaRPr lang="en-GB" sz="12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200" dirty="0" smtClean="0">
                          <a:latin typeface="Arial" panose="020B0604020202020204" pitchFamily="34" charset="0"/>
                          <a:cs typeface="Arial" panose="020B0604020202020204" pitchFamily="34" charset="0"/>
                        </a:rPr>
                        <a:t>Buddhist monk/ nun</a:t>
                      </a:r>
                      <a:endParaRPr lang="en-GB" sz="12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3693">
                <a:tc>
                  <a:txBody>
                    <a:bodyPr/>
                    <a:lstStyle/>
                    <a:p>
                      <a:pPr algn="l">
                        <a:lnSpc>
                          <a:spcPct val="107000"/>
                        </a:lnSpc>
                        <a:spcAft>
                          <a:spcPts val="0"/>
                        </a:spcAft>
                      </a:pPr>
                      <a:r>
                        <a:rPr lang="en-GB" sz="1200" dirty="0" smtClean="0">
                          <a:effectLst/>
                          <a:latin typeface="Arial" panose="020B0604020202020204" pitchFamily="34" charset="0"/>
                          <a:ea typeface="Calibri"/>
                          <a:cs typeface="Arial" panose="020B0604020202020204" pitchFamily="34" charset="0"/>
                        </a:rPr>
                        <a:t>Buddha</a:t>
                      </a:r>
                      <a:endParaRPr lang="en-GB" sz="12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200" dirty="0" smtClean="0">
                          <a:latin typeface="Arial" panose="020B0604020202020204" pitchFamily="34" charset="0"/>
                          <a:cs typeface="Arial" panose="020B0604020202020204" pitchFamily="34" charset="0"/>
                        </a:rPr>
                        <a:t>The enlightened one. </a:t>
                      </a:r>
                      <a:endParaRPr lang="en-GB" sz="12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692696" y="107504"/>
            <a:ext cx="5328592" cy="369332"/>
          </a:xfrm>
          <a:prstGeom prst="rect">
            <a:avLst/>
          </a:prstGeom>
          <a:noFill/>
        </p:spPr>
        <p:txBody>
          <a:bodyPr wrap="square" rtlCol="0">
            <a:spAutoFit/>
          </a:bodyPr>
          <a:lstStyle/>
          <a:p>
            <a:r>
              <a:rPr lang="en-GB" b="1" u="sng" dirty="0" smtClean="0"/>
              <a:t>Week 1 Key word practice: Look, cover, write, check!</a:t>
            </a:r>
            <a:endParaRPr lang="en-GB" b="1" u="sng" dirty="0"/>
          </a:p>
        </p:txBody>
      </p:sp>
    </p:spTree>
    <p:extLst>
      <p:ext uri="{BB962C8B-B14F-4D97-AF65-F5344CB8AC3E}">
        <p14:creationId xmlns:p14="http://schemas.microsoft.com/office/powerpoint/2010/main" val="162265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61050" y="-13158"/>
            <a:ext cx="4824536" cy="461665"/>
          </a:xfrm>
          <a:prstGeom prst="rect">
            <a:avLst/>
          </a:prstGeom>
          <a:noFill/>
        </p:spPr>
        <p:txBody>
          <a:bodyPr wrap="square" rtlCol="0">
            <a:spAutoFit/>
          </a:bodyPr>
          <a:lstStyle/>
          <a:p>
            <a:r>
              <a:rPr lang="en-GB" sz="2400" b="1" u="sng" dirty="0" smtClean="0"/>
              <a:t>Week 2 Siddhartha </a:t>
            </a:r>
            <a:endParaRPr lang="en-GB" sz="2400" b="1" u="sng" dirty="0"/>
          </a:p>
        </p:txBody>
      </p:sp>
      <p:sp>
        <p:nvSpPr>
          <p:cNvPr id="4" name="AutoShape 2" descr="Image result for jesus talk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5" descr="Image result for 10 commandment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7" descr="Image result for 10 commandments"/>
          <p:cNvSpPr>
            <a:spLocks noChangeAspect="1" noChangeArrowheads="1"/>
          </p:cNvSpPr>
          <p:nvPr/>
        </p:nvSpPr>
        <p:spPr bwMode="auto">
          <a:xfrm flipH="1">
            <a:off x="765174" y="50147"/>
            <a:ext cx="414991" cy="4149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TextBox 21"/>
          <p:cNvSpPr txBox="1"/>
          <p:nvPr/>
        </p:nvSpPr>
        <p:spPr>
          <a:xfrm>
            <a:off x="186813" y="448507"/>
            <a:ext cx="6525292" cy="738664"/>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pPr algn="ctr"/>
            <a:r>
              <a:rPr lang="en-GB" sz="1400" dirty="0" smtClean="0"/>
              <a:t>Siddhartha decided to go search for enlightenment after seeing the four sights.</a:t>
            </a:r>
          </a:p>
          <a:p>
            <a:pPr algn="ctr"/>
            <a:r>
              <a:rPr lang="en-GB" sz="1400" dirty="0" smtClean="0"/>
              <a:t>He left behind his wife and child.</a:t>
            </a:r>
            <a:r>
              <a:rPr lang="en-GB" sz="1400" dirty="0" smtClean="0"/>
              <a:t> Note down what each sight is and why it is important that Siddhartha saw them.</a:t>
            </a:r>
            <a:endParaRPr lang="en-GB" sz="1400" dirty="0"/>
          </a:p>
        </p:txBody>
      </p:sp>
      <p:sp>
        <p:nvSpPr>
          <p:cNvPr id="15" name="TextBox 14"/>
          <p:cNvSpPr txBox="1"/>
          <p:nvPr/>
        </p:nvSpPr>
        <p:spPr>
          <a:xfrm>
            <a:off x="299389" y="8676456"/>
            <a:ext cx="6556530" cy="369332"/>
          </a:xfrm>
          <a:prstGeom prst="rect">
            <a:avLst/>
          </a:prstGeom>
          <a:noFill/>
        </p:spPr>
        <p:txBody>
          <a:bodyPr wrap="square" rtlCol="0">
            <a:spAutoFit/>
          </a:bodyPr>
          <a:lstStyle/>
          <a:p>
            <a:r>
              <a:rPr lang="en-GB" sz="1600" b="1" dirty="0" smtClean="0"/>
              <a:t>Teacher Signature</a:t>
            </a:r>
            <a:r>
              <a:rPr lang="en-GB" dirty="0" smtClean="0"/>
              <a:t>:_______________________________________</a:t>
            </a:r>
            <a:endParaRPr lang="en-GB" dirty="0"/>
          </a:p>
        </p:txBody>
      </p:sp>
      <p:pic>
        <p:nvPicPr>
          <p:cNvPr id="1028" name="Picture 4" descr="Image result for siddhartha 4 sigh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73" y="3059832"/>
            <a:ext cx="4949567" cy="3361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6349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30743" y="23912"/>
            <a:ext cx="4392286" cy="461665"/>
          </a:xfrm>
          <a:prstGeom prst="rect">
            <a:avLst/>
          </a:prstGeom>
          <a:noFill/>
        </p:spPr>
        <p:txBody>
          <a:bodyPr wrap="square" rtlCol="0">
            <a:spAutoFit/>
          </a:bodyPr>
          <a:lstStyle/>
          <a:p>
            <a:r>
              <a:rPr lang="en-GB" sz="2400" b="1" u="sng" dirty="0" smtClean="0"/>
              <a:t>Week 3 The Noble Eightfold Path</a:t>
            </a:r>
            <a:endParaRPr lang="en-GB" sz="2400" b="1" u="sng" dirty="0"/>
          </a:p>
        </p:txBody>
      </p:sp>
      <p:sp>
        <p:nvSpPr>
          <p:cNvPr id="4" name="AutoShape 2" descr="Image result for jesus talk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5" descr="Image result for 10 commandment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7" descr="Image result for 10 commandments"/>
          <p:cNvSpPr>
            <a:spLocks noChangeAspect="1" noChangeArrowheads="1"/>
          </p:cNvSpPr>
          <p:nvPr/>
        </p:nvSpPr>
        <p:spPr bwMode="auto">
          <a:xfrm flipH="1">
            <a:off x="765174" y="50147"/>
            <a:ext cx="414991" cy="4149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TextBox 21"/>
          <p:cNvSpPr txBox="1"/>
          <p:nvPr/>
        </p:nvSpPr>
        <p:spPr>
          <a:xfrm>
            <a:off x="186813" y="448507"/>
            <a:ext cx="6525292" cy="523220"/>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pPr algn="ctr"/>
            <a:r>
              <a:rPr lang="en-GB" sz="1400" dirty="0" smtClean="0"/>
              <a:t>In order to achieve enlightenment Buddhists need to follow the Eightfold Path.</a:t>
            </a:r>
          </a:p>
          <a:p>
            <a:pPr algn="ctr"/>
            <a:r>
              <a:rPr lang="en-GB" sz="1400" dirty="0" smtClean="0"/>
              <a:t>Consider the parts and answer the questions below. </a:t>
            </a:r>
            <a:endParaRPr lang="en-GB" sz="1400" dirty="0"/>
          </a:p>
        </p:txBody>
      </p:sp>
      <p:sp>
        <p:nvSpPr>
          <p:cNvPr id="15" name="TextBox 14"/>
          <p:cNvSpPr txBox="1"/>
          <p:nvPr/>
        </p:nvSpPr>
        <p:spPr>
          <a:xfrm>
            <a:off x="299389" y="8676456"/>
            <a:ext cx="6556530" cy="369332"/>
          </a:xfrm>
          <a:prstGeom prst="rect">
            <a:avLst/>
          </a:prstGeom>
          <a:noFill/>
        </p:spPr>
        <p:txBody>
          <a:bodyPr wrap="square" rtlCol="0">
            <a:spAutoFit/>
          </a:bodyPr>
          <a:lstStyle/>
          <a:p>
            <a:r>
              <a:rPr lang="en-GB" sz="1600" b="1" dirty="0" smtClean="0"/>
              <a:t>Teacher Signature</a:t>
            </a:r>
            <a:r>
              <a:rPr lang="en-GB" dirty="0" smtClean="0"/>
              <a:t>:_______________________________________</a:t>
            </a:r>
            <a:endParaRPr lang="en-GB" dirty="0"/>
          </a:p>
        </p:txBody>
      </p:sp>
      <p:pic>
        <p:nvPicPr>
          <p:cNvPr id="1026" name="Picture 2" descr="Image result for eightfold pa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2816" y="1331640"/>
            <a:ext cx="3108141" cy="230425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7975" y="3923928"/>
            <a:ext cx="6153947" cy="4320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GB" dirty="0" smtClean="0"/>
              <a:t>Which part do you think is the hardest to follow? Why?</a:t>
            </a:r>
          </a:p>
          <a:p>
            <a:r>
              <a:rPr lang="en-GB" dirty="0" smtClean="0"/>
              <a:t>___________________________________________________</a:t>
            </a:r>
          </a:p>
          <a:p>
            <a:r>
              <a:rPr lang="en-GB" dirty="0" smtClean="0"/>
              <a:t>___________________________________________________</a:t>
            </a:r>
          </a:p>
          <a:p>
            <a:r>
              <a:rPr lang="en-GB" dirty="0"/>
              <a:t>___________________________________________________</a:t>
            </a:r>
          </a:p>
          <a:p>
            <a:r>
              <a:rPr lang="en-GB" dirty="0"/>
              <a:t>___________________________________________________</a:t>
            </a:r>
          </a:p>
          <a:p>
            <a:r>
              <a:rPr lang="en-GB" dirty="0" smtClean="0"/>
              <a:t>Which do you think is most important? Why?</a:t>
            </a:r>
          </a:p>
          <a:p>
            <a:r>
              <a:rPr lang="en-GB" dirty="0"/>
              <a:t>___________________________________________________</a:t>
            </a:r>
          </a:p>
          <a:p>
            <a:r>
              <a:rPr lang="en-GB" dirty="0"/>
              <a:t>___________________________________________________</a:t>
            </a:r>
          </a:p>
          <a:p>
            <a:r>
              <a:rPr lang="en-GB" dirty="0"/>
              <a:t>___________________________________________________</a:t>
            </a:r>
          </a:p>
          <a:p>
            <a:r>
              <a:rPr lang="en-GB" dirty="0"/>
              <a:t>___________________________________________________</a:t>
            </a:r>
          </a:p>
          <a:p>
            <a:r>
              <a:rPr lang="en-GB" dirty="0" smtClean="0"/>
              <a:t>Are there any you don’t think should be on the list? Why?</a:t>
            </a:r>
          </a:p>
          <a:p>
            <a:r>
              <a:rPr lang="en-GB" dirty="0"/>
              <a:t>___________________________________________________</a:t>
            </a:r>
          </a:p>
          <a:p>
            <a:r>
              <a:rPr lang="en-GB" dirty="0"/>
              <a:t>___________________________________________________</a:t>
            </a:r>
          </a:p>
          <a:p>
            <a:r>
              <a:rPr lang="en-GB" dirty="0"/>
              <a:t>___________________________________________________</a:t>
            </a:r>
          </a:p>
          <a:p>
            <a:r>
              <a:rPr lang="en-GB" dirty="0" smtClean="0"/>
              <a:t>___________________________________________________</a:t>
            </a:r>
            <a:endParaRPr lang="en-GB" dirty="0"/>
          </a:p>
        </p:txBody>
      </p:sp>
    </p:spTree>
    <p:extLst>
      <p:ext uri="{BB962C8B-B14F-4D97-AF65-F5344CB8AC3E}">
        <p14:creationId xmlns:p14="http://schemas.microsoft.com/office/powerpoint/2010/main" val="275219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32856" y="-13158"/>
            <a:ext cx="4752730" cy="461665"/>
          </a:xfrm>
          <a:prstGeom prst="rect">
            <a:avLst/>
          </a:prstGeom>
          <a:noFill/>
        </p:spPr>
        <p:txBody>
          <a:bodyPr wrap="square" rtlCol="0">
            <a:spAutoFit/>
          </a:bodyPr>
          <a:lstStyle/>
          <a:p>
            <a:r>
              <a:rPr lang="en-GB" sz="2400" b="1" u="sng" dirty="0" smtClean="0"/>
              <a:t>Week 4 </a:t>
            </a:r>
            <a:r>
              <a:rPr lang="en-GB" sz="2400" b="1" u="sng" dirty="0" err="1" smtClean="0"/>
              <a:t>Tipitakas</a:t>
            </a:r>
            <a:endParaRPr lang="en-GB" sz="2400" b="1" u="sng" dirty="0"/>
          </a:p>
        </p:txBody>
      </p:sp>
      <p:sp>
        <p:nvSpPr>
          <p:cNvPr id="7" name="AutoShape 2" descr="Image result for philosophy"/>
          <p:cNvSpPr>
            <a:spLocks noChangeAspect="1" noChangeArrowheads="1"/>
          </p:cNvSpPr>
          <p:nvPr/>
        </p:nvSpPr>
        <p:spPr bwMode="auto">
          <a:xfrm>
            <a:off x="49213" y="-1317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Image result for philosophy"/>
          <p:cNvSpPr>
            <a:spLocks noChangeAspect="1" noChangeArrowheads="1"/>
          </p:cNvSpPr>
          <p:nvPr/>
        </p:nvSpPr>
        <p:spPr bwMode="auto">
          <a:xfrm>
            <a:off x="201613" y="206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354013" y="448507"/>
            <a:ext cx="6153745" cy="4708981"/>
          </a:xfrm>
          <a:prstGeom prst="rect">
            <a:avLst/>
          </a:prstGeom>
          <a:noFill/>
        </p:spPr>
        <p:txBody>
          <a:bodyPr wrap="square" rtlCol="0">
            <a:spAutoFit/>
          </a:bodyPr>
          <a:lstStyle/>
          <a:p>
            <a:r>
              <a:rPr lang="en-GB" sz="1600" dirty="0" smtClean="0"/>
              <a:t>You’ve just learnt about the </a:t>
            </a:r>
            <a:r>
              <a:rPr lang="en-GB" sz="1600" dirty="0" err="1" smtClean="0"/>
              <a:t>tipitakas</a:t>
            </a:r>
            <a:r>
              <a:rPr lang="en-GB" sz="1600" dirty="0" smtClean="0"/>
              <a:t> (the three baskets). </a:t>
            </a:r>
          </a:p>
          <a:p>
            <a:r>
              <a:rPr lang="en-GB" sz="1600" dirty="0"/>
              <a:t>The </a:t>
            </a:r>
            <a:r>
              <a:rPr lang="en-GB" sz="1600" dirty="0" err="1"/>
              <a:t>Tripitaka</a:t>
            </a:r>
            <a:r>
              <a:rPr lang="en-GB" sz="1600" dirty="0"/>
              <a:t> is organized into three sections:</a:t>
            </a:r>
          </a:p>
          <a:p>
            <a:r>
              <a:rPr lang="en-GB" sz="1600" i="1" dirty="0" err="1"/>
              <a:t>Vinaya</a:t>
            </a:r>
            <a:r>
              <a:rPr lang="en-GB" sz="1600" i="1" dirty="0"/>
              <a:t> </a:t>
            </a:r>
            <a:r>
              <a:rPr lang="en-GB" sz="1600" i="1" dirty="0" err="1"/>
              <a:t>Pitaka</a:t>
            </a:r>
            <a:r>
              <a:rPr lang="en-GB" sz="1600" dirty="0"/>
              <a:t> (discipline basket), which contains rules of conduct for the community of monks and nuns.</a:t>
            </a:r>
          </a:p>
          <a:p>
            <a:r>
              <a:rPr lang="en-GB" sz="1600" i="1" dirty="0" err="1"/>
              <a:t>Sutta</a:t>
            </a:r>
            <a:r>
              <a:rPr lang="en-GB" sz="1600" i="1" dirty="0"/>
              <a:t> </a:t>
            </a:r>
            <a:r>
              <a:rPr lang="en-GB" sz="1600" i="1" dirty="0" err="1"/>
              <a:t>Pitaka</a:t>
            </a:r>
            <a:r>
              <a:rPr lang="en-GB" sz="1600" dirty="0"/>
              <a:t> (</a:t>
            </a:r>
            <a:r>
              <a:rPr lang="en-GB" sz="1600" i="1" dirty="0"/>
              <a:t>sutra</a:t>
            </a:r>
            <a:r>
              <a:rPr lang="en-GB" sz="1600" dirty="0"/>
              <a:t>, or sayings, basket), which is a collection of </a:t>
            </a:r>
            <a:r>
              <a:rPr lang="en-GB" sz="1600" dirty="0" smtClean="0"/>
              <a:t>the teachings by </a:t>
            </a:r>
            <a:r>
              <a:rPr lang="en-GB" sz="1600" dirty="0"/>
              <a:t>the Buddha and his disciples. </a:t>
            </a:r>
            <a:endParaRPr lang="en-GB" sz="1600" dirty="0" smtClean="0"/>
          </a:p>
          <a:p>
            <a:r>
              <a:rPr lang="en-GB" sz="1600" i="1" dirty="0" err="1" smtClean="0"/>
              <a:t>Abhidhamma</a:t>
            </a:r>
            <a:r>
              <a:rPr lang="en-GB" sz="1600" i="1" dirty="0" smtClean="0"/>
              <a:t> </a:t>
            </a:r>
            <a:r>
              <a:rPr lang="en-GB" sz="1600" i="1" dirty="0" err="1"/>
              <a:t>Pitaka</a:t>
            </a:r>
            <a:r>
              <a:rPr lang="en-GB" sz="1600" dirty="0"/>
              <a:t> (higher knowledge, or teachings, basket), which is a collection of writings, songs, stories and poetry that focuses primarily on philosophy and psychology, and explains Buddhist </a:t>
            </a:r>
            <a:r>
              <a:rPr lang="en-GB" sz="1600" dirty="0" smtClean="0"/>
              <a:t>teaching.</a:t>
            </a:r>
          </a:p>
          <a:p>
            <a:endParaRPr lang="en-GB" sz="1600" dirty="0"/>
          </a:p>
          <a:p>
            <a:r>
              <a:rPr lang="en-GB" sz="1600" dirty="0" smtClean="0"/>
              <a:t>Which of these baskets do you think is most important? Why?</a:t>
            </a:r>
          </a:p>
          <a:p>
            <a:r>
              <a:rPr lang="en-GB" sz="1600" dirty="0" smtClean="0"/>
              <a:t>__________________________________________________________</a:t>
            </a:r>
            <a:endParaRPr lang="en-GB" sz="1600" dirty="0"/>
          </a:p>
          <a:p>
            <a:r>
              <a:rPr lang="en-GB" dirty="0" smtClean="0"/>
              <a:t>____________________________________________________</a:t>
            </a:r>
          </a:p>
          <a:p>
            <a:r>
              <a:rPr lang="en-GB" dirty="0" smtClean="0"/>
              <a:t>____________________________________________________</a:t>
            </a:r>
            <a:endParaRPr lang="en-GB" dirty="0"/>
          </a:p>
          <a:p>
            <a:r>
              <a:rPr lang="en-GB" dirty="0"/>
              <a:t>____________________________________________________</a:t>
            </a:r>
          </a:p>
          <a:p>
            <a:r>
              <a:rPr lang="en-GB" dirty="0" smtClean="0"/>
              <a:t>____________________________________________________</a:t>
            </a:r>
            <a:endParaRPr lang="en-GB" dirty="0"/>
          </a:p>
          <a:p>
            <a:r>
              <a:rPr lang="en-GB" dirty="0"/>
              <a:t>____________________________________________________</a:t>
            </a:r>
          </a:p>
          <a:p>
            <a:endParaRPr lang="en-GB" dirty="0"/>
          </a:p>
        </p:txBody>
      </p:sp>
      <p:sp>
        <p:nvSpPr>
          <p:cNvPr id="10" name="Slide Number Placeholder 1"/>
          <p:cNvSpPr>
            <a:spLocks noGrp="1"/>
          </p:cNvSpPr>
          <p:nvPr>
            <p:ph type="sldNum" sz="quarter" idx="12"/>
          </p:nvPr>
        </p:nvSpPr>
        <p:spPr>
          <a:xfrm>
            <a:off x="4843463" y="9917815"/>
            <a:ext cx="1543050" cy="486833"/>
          </a:xfrm>
        </p:spPr>
        <p:txBody>
          <a:bodyPr/>
          <a:lstStyle/>
          <a:p>
            <a:fld id="{D54E1A41-9698-411A-809F-AF81FF9C137E}" type="slidenum">
              <a:rPr lang="en-GB" smtClean="0"/>
              <a:t>7</a:t>
            </a:fld>
            <a:endParaRPr lang="en-GB"/>
          </a:p>
        </p:txBody>
      </p:sp>
      <p:sp>
        <p:nvSpPr>
          <p:cNvPr id="11" name="TextBox 10"/>
          <p:cNvSpPr txBox="1"/>
          <p:nvPr/>
        </p:nvSpPr>
        <p:spPr>
          <a:xfrm>
            <a:off x="299389" y="8523148"/>
            <a:ext cx="6556530" cy="369332"/>
          </a:xfrm>
          <a:prstGeom prst="rect">
            <a:avLst/>
          </a:prstGeom>
          <a:noFill/>
        </p:spPr>
        <p:txBody>
          <a:bodyPr wrap="square" rtlCol="0">
            <a:spAutoFit/>
          </a:bodyPr>
          <a:lstStyle/>
          <a:p>
            <a:r>
              <a:rPr lang="en-GB" sz="1600" b="1" dirty="0" smtClean="0"/>
              <a:t>Teacher Signature</a:t>
            </a:r>
            <a:r>
              <a:rPr lang="en-GB" dirty="0" smtClean="0"/>
              <a:t>:_______________________________________</a:t>
            </a:r>
            <a:endParaRPr lang="en-GB" dirty="0"/>
          </a:p>
        </p:txBody>
      </p:sp>
      <p:pic>
        <p:nvPicPr>
          <p:cNvPr id="3074" name="Picture 2" descr="Image result for tripitak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8351" y="5076056"/>
            <a:ext cx="4465067" cy="3116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767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descr="Image result for irena sendler"/>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7" descr="Image result for sophie scholl"/>
          <p:cNvSpPr>
            <a:spLocks noChangeAspect="1" noChangeArrowheads="1"/>
          </p:cNvSpPr>
          <p:nvPr/>
        </p:nvSpPr>
        <p:spPr bwMode="auto">
          <a:xfrm>
            <a:off x="460375" y="120253"/>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Slide Number Placeholder 1"/>
          <p:cNvSpPr>
            <a:spLocks noGrp="1"/>
          </p:cNvSpPr>
          <p:nvPr>
            <p:ph type="sldNum" sz="quarter" idx="12"/>
          </p:nvPr>
        </p:nvSpPr>
        <p:spPr>
          <a:xfrm>
            <a:off x="4843463" y="9917815"/>
            <a:ext cx="1543050" cy="486833"/>
          </a:xfrm>
        </p:spPr>
        <p:txBody>
          <a:bodyPr/>
          <a:lstStyle/>
          <a:p>
            <a:fld id="{D54E1A41-9698-411A-809F-AF81FF9C137E}" type="slidenum">
              <a:rPr lang="en-GB" smtClean="0"/>
              <a:t>8</a:t>
            </a:fld>
            <a:endParaRPr lang="en-GB"/>
          </a:p>
        </p:txBody>
      </p:sp>
      <p:sp>
        <p:nvSpPr>
          <p:cNvPr id="11" name="TextBox 10"/>
          <p:cNvSpPr txBox="1"/>
          <p:nvPr/>
        </p:nvSpPr>
        <p:spPr>
          <a:xfrm>
            <a:off x="2061050" y="-13158"/>
            <a:ext cx="4824536" cy="461665"/>
          </a:xfrm>
          <a:prstGeom prst="rect">
            <a:avLst/>
          </a:prstGeom>
          <a:noFill/>
        </p:spPr>
        <p:txBody>
          <a:bodyPr wrap="square" rtlCol="0">
            <a:spAutoFit/>
          </a:bodyPr>
          <a:lstStyle/>
          <a:p>
            <a:r>
              <a:rPr lang="en-GB" sz="2400" b="1" u="sng" dirty="0" smtClean="0"/>
              <a:t>Week 5 Rules for life</a:t>
            </a:r>
            <a:endParaRPr lang="en-GB" sz="2400" b="1" u="sng" dirty="0"/>
          </a:p>
        </p:txBody>
      </p:sp>
      <p:sp>
        <p:nvSpPr>
          <p:cNvPr id="13" name="TextBox 12"/>
          <p:cNvSpPr txBox="1"/>
          <p:nvPr/>
        </p:nvSpPr>
        <p:spPr>
          <a:xfrm>
            <a:off x="159" y="1619672"/>
            <a:ext cx="6832469" cy="5632311"/>
          </a:xfrm>
          <a:prstGeom prst="rect">
            <a:avLst/>
          </a:prstGeom>
          <a:noFill/>
        </p:spPr>
        <p:txBody>
          <a:bodyPr wrap="square" rtlCol="0">
            <a:spAutoFit/>
          </a:bodyPr>
          <a:lstStyle/>
          <a:p>
            <a:pPr>
              <a:lnSpc>
                <a:spcPct val="150000"/>
              </a:lnSpc>
            </a:pPr>
            <a:r>
              <a:rPr lang="en-GB" sz="1600" b="1" dirty="0" smtClean="0"/>
              <a:t>In Buddhism ther</a:t>
            </a:r>
            <a:r>
              <a:rPr lang="en-GB" sz="1600" b="1" dirty="0" smtClean="0"/>
              <a:t>e are 5 moral precepts. These are guidelines for living a good life. They include how you should treat others, animals and yourself.</a:t>
            </a:r>
          </a:p>
          <a:p>
            <a:pPr>
              <a:lnSpc>
                <a:spcPct val="150000"/>
              </a:lnSpc>
            </a:pPr>
            <a:r>
              <a:rPr lang="en-GB" sz="1600" b="1" dirty="0" smtClean="0"/>
              <a:t>Come up with 4 of your own rules for living a good life, then explain why you’ve picked the ones you have.</a:t>
            </a:r>
            <a:endParaRPr lang="en-GB" sz="1600" b="1" dirty="0" smtClean="0"/>
          </a:p>
          <a:p>
            <a:pPr>
              <a:lnSpc>
                <a:spcPct val="150000"/>
              </a:lnSpc>
            </a:pPr>
            <a:r>
              <a:rPr lang="en-GB" sz="1600" b="1" dirty="0" smtClean="0"/>
              <a:t>-</a:t>
            </a:r>
            <a:r>
              <a:rPr lang="en-GB" sz="1600" dirty="0">
                <a:solidFill>
                  <a:schemeClr val="bg1">
                    <a:lumMod val="50000"/>
                  </a:schemeClr>
                </a:solidFill>
              </a:rPr>
              <a:t> </a:t>
            </a:r>
            <a:r>
              <a:rPr lang="en-GB" sz="1600" dirty="0" smtClean="0">
                <a:solidFill>
                  <a:schemeClr val="bg1">
                    <a:lumMod val="50000"/>
                  </a:schemeClr>
                </a:solidFill>
              </a:rPr>
              <a:t>________________________________________________________________</a:t>
            </a:r>
            <a:endParaRPr lang="en-GB" sz="1600" b="1" dirty="0" smtClean="0"/>
          </a:p>
          <a:p>
            <a:pPr>
              <a:lnSpc>
                <a:spcPct val="150000"/>
              </a:lnSpc>
            </a:pPr>
            <a:r>
              <a:rPr lang="en-GB" sz="1600" b="1" dirty="0" smtClean="0"/>
              <a:t>-</a:t>
            </a:r>
            <a:r>
              <a:rPr lang="en-GB" sz="1600" dirty="0">
                <a:solidFill>
                  <a:schemeClr val="bg1">
                    <a:lumMod val="50000"/>
                  </a:schemeClr>
                </a:solidFill>
              </a:rPr>
              <a:t> </a:t>
            </a:r>
            <a:r>
              <a:rPr lang="en-GB" sz="1600" dirty="0" smtClean="0">
                <a:solidFill>
                  <a:schemeClr val="bg1">
                    <a:lumMod val="50000"/>
                  </a:schemeClr>
                </a:solidFill>
              </a:rPr>
              <a:t>________________________________________________________________</a:t>
            </a:r>
            <a:endParaRPr lang="en-GB" sz="1600" b="1" dirty="0" smtClean="0"/>
          </a:p>
          <a:p>
            <a:pPr>
              <a:lnSpc>
                <a:spcPct val="150000"/>
              </a:lnSpc>
            </a:pPr>
            <a:r>
              <a:rPr lang="en-GB" sz="1600" b="1" dirty="0" smtClean="0"/>
              <a:t>-</a:t>
            </a:r>
            <a:r>
              <a:rPr lang="en-GB" sz="1600" dirty="0" smtClean="0">
                <a:solidFill>
                  <a:schemeClr val="bg1">
                    <a:lumMod val="50000"/>
                  </a:schemeClr>
                </a:solidFill>
              </a:rPr>
              <a:t> ________________________________________________________________</a:t>
            </a:r>
          </a:p>
          <a:p>
            <a:pPr>
              <a:lnSpc>
                <a:spcPct val="150000"/>
              </a:lnSpc>
            </a:pPr>
            <a:r>
              <a:rPr lang="en-GB" sz="1600" b="1" dirty="0"/>
              <a:t>-</a:t>
            </a:r>
            <a:r>
              <a:rPr lang="en-GB" sz="1600" dirty="0">
                <a:solidFill>
                  <a:schemeClr val="bg1">
                    <a:lumMod val="50000"/>
                  </a:schemeClr>
                </a:solidFill>
              </a:rPr>
              <a:t> </a:t>
            </a:r>
            <a:r>
              <a:rPr lang="en-GB" sz="1600" dirty="0" smtClean="0">
                <a:solidFill>
                  <a:schemeClr val="bg1">
                    <a:lumMod val="50000"/>
                  </a:schemeClr>
                </a:solidFill>
              </a:rPr>
              <a:t>________________________________________________________________</a:t>
            </a:r>
            <a:endParaRPr lang="en-GB" sz="1600" b="1" dirty="0" smtClean="0"/>
          </a:p>
          <a:p>
            <a:pPr>
              <a:lnSpc>
                <a:spcPct val="150000"/>
              </a:lnSpc>
            </a:pPr>
            <a:r>
              <a:rPr lang="en-GB" sz="1600" b="1" dirty="0" smtClean="0"/>
              <a:t>I chose these because : </a:t>
            </a:r>
            <a:r>
              <a:rPr lang="en-GB" sz="1600" dirty="0" smtClean="0">
                <a:solidFill>
                  <a:schemeClr val="bg1">
                    <a:lumMod val="50000"/>
                  </a:schemeClr>
                </a:solidFill>
              </a:rPr>
              <a:t>_____________________________________________</a:t>
            </a:r>
            <a:r>
              <a:rPr lang="en-GB" sz="1600" dirty="0" smtClean="0">
                <a:solidFill>
                  <a:schemeClr val="bg1">
                    <a:lumMod val="50000"/>
                  </a:schemeClr>
                </a:solidFill>
              </a:rPr>
              <a:t/>
            </a:r>
            <a:br>
              <a:rPr lang="en-GB" sz="1600" dirty="0" smtClean="0">
                <a:solidFill>
                  <a:schemeClr val="bg1">
                    <a:lumMod val="50000"/>
                  </a:schemeClr>
                </a:solidFill>
              </a:rPr>
            </a:br>
            <a:r>
              <a:rPr lang="en-GB" sz="1600" dirty="0" smtClean="0">
                <a:solidFill>
                  <a:schemeClr val="bg1">
                    <a:lumMod val="50000"/>
                  </a:schemeClr>
                </a:solidFill>
              </a:rPr>
              <a:t>_________________________________________________________________</a:t>
            </a:r>
          </a:p>
          <a:p>
            <a:pPr>
              <a:lnSpc>
                <a:spcPct val="150000"/>
              </a:lnSpc>
            </a:pPr>
            <a:r>
              <a:rPr lang="en-GB" sz="1600" dirty="0">
                <a:solidFill>
                  <a:schemeClr val="bg1">
                    <a:lumMod val="50000"/>
                  </a:schemeClr>
                </a:solidFill>
              </a:rPr>
              <a:t>_________________________________________________________________</a:t>
            </a:r>
            <a:endParaRPr lang="en-GB" sz="1600" b="1" dirty="0"/>
          </a:p>
          <a:p>
            <a:pPr>
              <a:lnSpc>
                <a:spcPct val="150000"/>
              </a:lnSpc>
            </a:pPr>
            <a:r>
              <a:rPr lang="en-GB" sz="1600" dirty="0">
                <a:solidFill>
                  <a:schemeClr val="bg1">
                    <a:lumMod val="50000"/>
                  </a:schemeClr>
                </a:solidFill>
              </a:rPr>
              <a:t>_________________________________________________________________</a:t>
            </a:r>
            <a:endParaRPr lang="en-GB" sz="1600" b="1" dirty="0"/>
          </a:p>
          <a:p>
            <a:pPr>
              <a:lnSpc>
                <a:spcPct val="150000"/>
              </a:lnSpc>
            </a:pPr>
            <a:r>
              <a:rPr lang="en-GB" sz="1600" dirty="0">
                <a:solidFill>
                  <a:schemeClr val="bg1">
                    <a:lumMod val="50000"/>
                  </a:schemeClr>
                </a:solidFill>
              </a:rPr>
              <a:t>_________________________________________________________________</a:t>
            </a:r>
            <a:endParaRPr lang="en-GB" sz="1600" b="1" dirty="0"/>
          </a:p>
          <a:p>
            <a:pPr>
              <a:lnSpc>
                <a:spcPct val="150000"/>
              </a:lnSpc>
            </a:pPr>
            <a:r>
              <a:rPr lang="en-GB" sz="1600" dirty="0">
                <a:solidFill>
                  <a:schemeClr val="bg1">
                    <a:lumMod val="50000"/>
                  </a:schemeClr>
                </a:solidFill>
              </a:rPr>
              <a:t>_________________________________________________________________</a:t>
            </a:r>
            <a:endParaRPr lang="en-GB" sz="1600" b="1" dirty="0"/>
          </a:p>
          <a:p>
            <a:pPr>
              <a:lnSpc>
                <a:spcPct val="150000"/>
              </a:lnSpc>
            </a:pPr>
            <a:endParaRPr lang="en-GB" sz="1600" b="1" dirty="0" smtClean="0"/>
          </a:p>
        </p:txBody>
      </p:sp>
      <p:sp>
        <p:nvSpPr>
          <p:cNvPr id="3" name="AutoShape 2" descr="Image result for stewardsh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Image result for stewardshi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TextBox 16"/>
          <p:cNvSpPr txBox="1"/>
          <p:nvPr/>
        </p:nvSpPr>
        <p:spPr>
          <a:xfrm>
            <a:off x="612775" y="448507"/>
            <a:ext cx="6099330" cy="307777"/>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pPr algn="ctr"/>
            <a:r>
              <a:rPr lang="en-GB" sz="1400" dirty="0" smtClean="0"/>
              <a:t>Use the images to help you to complete the tasks at the bottom of the page. </a:t>
            </a:r>
            <a:endParaRPr lang="en-GB" sz="1400" dirty="0"/>
          </a:p>
        </p:txBody>
      </p:sp>
      <p:sp>
        <p:nvSpPr>
          <p:cNvPr id="18" name="TextBox 17"/>
          <p:cNvSpPr txBox="1"/>
          <p:nvPr/>
        </p:nvSpPr>
        <p:spPr>
          <a:xfrm>
            <a:off x="299389" y="8523148"/>
            <a:ext cx="6556530" cy="369332"/>
          </a:xfrm>
          <a:prstGeom prst="rect">
            <a:avLst/>
          </a:prstGeom>
          <a:noFill/>
        </p:spPr>
        <p:txBody>
          <a:bodyPr wrap="square" rtlCol="0">
            <a:spAutoFit/>
          </a:bodyPr>
          <a:lstStyle/>
          <a:p>
            <a:r>
              <a:rPr lang="en-GB" sz="1600" b="1" dirty="0" smtClean="0"/>
              <a:t>Teacher Signature</a:t>
            </a:r>
            <a:r>
              <a:rPr lang="en-GB" dirty="0" smtClean="0"/>
              <a:t>:_______________________________________</a:t>
            </a:r>
            <a:endParaRPr lang="en-GB" dirty="0"/>
          </a:p>
        </p:txBody>
      </p:sp>
    </p:spTree>
    <p:extLst>
      <p:ext uri="{BB962C8B-B14F-4D97-AF65-F5344CB8AC3E}">
        <p14:creationId xmlns:p14="http://schemas.microsoft.com/office/powerpoint/2010/main" val="31521650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61050" y="-13158"/>
            <a:ext cx="4824536" cy="461665"/>
          </a:xfrm>
          <a:prstGeom prst="rect">
            <a:avLst/>
          </a:prstGeom>
          <a:noFill/>
        </p:spPr>
        <p:txBody>
          <a:bodyPr wrap="square" rtlCol="0">
            <a:spAutoFit/>
          </a:bodyPr>
          <a:lstStyle/>
          <a:p>
            <a:r>
              <a:rPr lang="en-GB" sz="2400" b="1" u="sng" dirty="0" smtClean="0"/>
              <a:t>Week 6 Meditation</a:t>
            </a:r>
            <a:endParaRPr lang="en-GB" sz="2400" b="1" u="sng" dirty="0"/>
          </a:p>
        </p:txBody>
      </p:sp>
      <p:sp>
        <p:nvSpPr>
          <p:cNvPr id="7" name="TextBox 6"/>
          <p:cNvSpPr txBox="1"/>
          <p:nvPr/>
        </p:nvSpPr>
        <p:spPr>
          <a:xfrm>
            <a:off x="44624" y="581943"/>
            <a:ext cx="6781402" cy="830997"/>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r>
              <a:rPr lang="en-GB" sz="1200" dirty="0" smtClean="0">
                <a:solidFill>
                  <a:schemeClr val="tx1"/>
                </a:solidFill>
                <a:latin typeface="Comic Sans MS" pitchFamily="66" charset="0"/>
              </a:rPr>
              <a:t>A key aspect of Buddhism is meditation. This is done in many ways – colouring, controlled breathing, guided meditation and many others. </a:t>
            </a:r>
          </a:p>
          <a:p>
            <a:r>
              <a:rPr lang="en-GB" sz="1200" dirty="0" smtClean="0">
                <a:latin typeface="Comic Sans MS" pitchFamily="66" charset="0"/>
              </a:rPr>
              <a:t>Spend ten minutes of quiet contemplation. You can go for a walk, colour the pattern below or just take time without any electronics on. Then write about how you felt during this time.</a:t>
            </a:r>
            <a:endParaRPr lang="en-GB" sz="1200" dirty="0" smtClean="0">
              <a:solidFill>
                <a:schemeClr val="tx1"/>
              </a:solidFill>
              <a:latin typeface="Comic Sans MS" pitchFamily="66" charset="0"/>
            </a:endParaRPr>
          </a:p>
        </p:txBody>
      </p:sp>
      <p:sp>
        <p:nvSpPr>
          <p:cNvPr id="9" name="TextBox 8"/>
          <p:cNvSpPr txBox="1"/>
          <p:nvPr/>
        </p:nvSpPr>
        <p:spPr>
          <a:xfrm>
            <a:off x="19851" y="6012160"/>
            <a:ext cx="6832469" cy="2308324"/>
          </a:xfrm>
          <a:prstGeom prst="rect">
            <a:avLst/>
          </a:prstGeom>
          <a:noFill/>
        </p:spPr>
        <p:txBody>
          <a:bodyPr wrap="square" rtlCol="0">
            <a:spAutoFit/>
          </a:bodyPr>
          <a:lstStyle/>
          <a:p>
            <a:pPr>
              <a:lnSpc>
                <a:spcPct val="150000"/>
              </a:lnSpc>
            </a:pPr>
            <a:r>
              <a:rPr lang="en-GB" sz="1200" dirty="0">
                <a:solidFill>
                  <a:schemeClr val="bg1">
                    <a:lumMod val="50000"/>
                  </a:schemeClr>
                </a:solidFill>
              </a:rPr>
              <a:t>_______________________________________________________________________________________</a:t>
            </a:r>
          </a:p>
          <a:p>
            <a:pPr>
              <a:lnSpc>
                <a:spcPct val="150000"/>
              </a:lnSpc>
            </a:pPr>
            <a:r>
              <a:rPr lang="en-GB" sz="1200" dirty="0">
                <a:solidFill>
                  <a:schemeClr val="bg1">
                    <a:lumMod val="50000"/>
                  </a:schemeClr>
                </a:solidFill>
              </a:rPr>
              <a:t>_______________________________________________________________________________________</a:t>
            </a:r>
          </a:p>
          <a:p>
            <a:pPr>
              <a:lnSpc>
                <a:spcPct val="150000"/>
              </a:lnSpc>
            </a:pPr>
            <a:r>
              <a:rPr lang="en-GB" sz="1200" dirty="0">
                <a:solidFill>
                  <a:schemeClr val="bg1">
                    <a:lumMod val="50000"/>
                  </a:schemeClr>
                </a:solidFill>
              </a:rPr>
              <a:t>_______________________________________________________________________________________</a:t>
            </a:r>
          </a:p>
          <a:p>
            <a:pPr>
              <a:lnSpc>
                <a:spcPct val="150000"/>
              </a:lnSpc>
            </a:pPr>
            <a:r>
              <a:rPr lang="en-GB" sz="1200" dirty="0">
                <a:solidFill>
                  <a:schemeClr val="bg1">
                    <a:lumMod val="50000"/>
                  </a:schemeClr>
                </a:solidFill>
              </a:rPr>
              <a:t>_______________________________________________________________________________________</a:t>
            </a:r>
          </a:p>
          <a:p>
            <a:pPr>
              <a:lnSpc>
                <a:spcPct val="150000"/>
              </a:lnSpc>
            </a:pPr>
            <a:r>
              <a:rPr lang="en-GB" sz="1200" dirty="0">
                <a:solidFill>
                  <a:schemeClr val="bg1">
                    <a:lumMod val="50000"/>
                  </a:schemeClr>
                </a:solidFill>
              </a:rPr>
              <a:t>_______________________________________________________________________________________</a:t>
            </a:r>
          </a:p>
          <a:p>
            <a:pPr>
              <a:lnSpc>
                <a:spcPct val="150000"/>
              </a:lnSpc>
            </a:pPr>
            <a:r>
              <a:rPr lang="en-GB" sz="1200" dirty="0">
                <a:solidFill>
                  <a:schemeClr val="bg1">
                    <a:lumMod val="50000"/>
                  </a:schemeClr>
                </a:solidFill>
              </a:rPr>
              <a:t>_______________________________________________________________________________________</a:t>
            </a:r>
          </a:p>
          <a:p>
            <a:pPr>
              <a:lnSpc>
                <a:spcPct val="150000"/>
              </a:lnSpc>
            </a:pPr>
            <a:r>
              <a:rPr lang="en-GB" sz="1200" dirty="0">
                <a:solidFill>
                  <a:schemeClr val="bg1">
                    <a:lumMod val="50000"/>
                  </a:schemeClr>
                </a:solidFill>
              </a:rPr>
              <a:t>_______________________________________________________________________________________</a:t>
            </a:r>
          </a:p>
          <a:p>
            <a:pPr>
              <a:lnSpc>
                <a:spcPct val="150000"/>
              </a:lnSpc>
            </a:pPr>
            <a:r>
              <a:rPr lang="en-GB" sz="1200" dirty="0" smtClean="0">
                <a:solidFill>
                  <a:schemeClr val="bg1">
                    <a:lumMod val="50000"/>
                  </a:schemeClr>
                </a:solidFill>
              </a:rPr>
              <a:t>_______________________________________________________________________________________</a:t>
            </a:r>
            <a:endParaRPr lang="en-GB" sz="1200" dirty="0">
              <a:solidFill>
                <a:schemeClr val="bg1">
                  <a:lumMod val="50000"/>
                </a:schemeClr>
              </a:solidFill>
            </a:endParaRPr>
          </a:p>
        </p:txBody>
      </p:sp>
      <p:sp>
        <p:nvSpPr>
          <p:cNvPr id="13" name="TextBox 12"/>
          <p:cNvSpPr txBox="1"/>
          <p:nvPr/>
        </p:nvSpPr>
        <p:spPr>
          <a:xfrm>
            <a:off x="299389" y="8523148"/>
            <a:ext cx="6556530" cy="369332"/>
          </a:xfrm>
          <a:prstGeom prst="rect">
            <a:avLst/>
          </a:prstGeom>
          <a:noFill/>
        </p:spPr>
        <p:txBody>
          <a:bodyPr wrap="square" rtlCol="0">
            <a:spAutoFit/>
          </a:bodyPr>
          <a:lstStyle/>
          <a:p>
            <a:r>
              <a:rPr lang="en-GB" sz="1600" b="1" dirty="0" smtClean="0"/>
              <a:t>Teacher Signature</a:t>
            </a:r>
            <a:r>
              <a:rPr lang="en-GB" dirty="0" smtClean="0"/>
              <a:t>:_______________________________________</a:t>
            </a:r>
            <a:endParaRPr lang="en-GB" dirty="0"/>
          </a:p>
        </p:txBody>
      </p:sp>
      <p:pic>
        <p:nvPicPr>
          <p:cNvPr id="4098" name="Picture 2" descr="Image result for manda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825" y="1412940"/>
            <a:ext cx="5715000" cy="447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99526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13523</TotalTime>
  <Words>1329</Words>
  <Application>Microsoft Office PowerPoint</Application>
  <PresentationFormat>On-screen Show (4:3)</PresentationFormat>
  <Paragraphs>281</Paragraphs>
  <Slides>14</Slides>
  <Notes>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1_Office Theme</vt:lpstr>
      <vt:lpstr>PowerPoint Presentation</vt:lpstr>
      <vt:lpstr>Keywords …. p4 Week Due: 1 Siddhartha …… p5 Week Due: 2 Eightfold path …… p6 Week Due: 3 Tipitaka Jatakas …… p7 Week Due: 4  5 moral precepts …… p8 Week Due: 5  Meditation and mindfulness…… p9 Week Due: 6 Core Buddhist beliefs …… p10 Week Due: 7 Revision…… p11 Week Due: 8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182</cp:revision>
  <cp:lastPrinted>2019-07-01T13:29:04Z</cp:lastPrinted>
  <dcterms:created xsi:type="dcterms:W3CDTF">2017-06-29T07:37:11Z</dcterms:created>
  <dcterms:modified xsi:type="dcterms:W3CDTF">2019-10-05T19:58:13Z</dcterms:modified>
</cp:coreProperties>
</file>