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8" r:id="rId4"/>
    <p:sldId id="326" r:id="rId5"/>
    <p:sldId id="327" r:id="rId6"/>
    <p:sldId id="328" r:id="rId7"/>
    <p:sldId id="297" r:id="rId8"/>
    <p:sldId id="330" r:id="rId9"/>
    <p:sldId id="331" r:id="rId10"/>
    <p:sldId id="333" r:id="rId11"/>
    <p:sldId id="316" r:id="rId12"/>
    <p:sldId id="319" r:id="rId13"/>
  </p:sldIdLst>
  <p:sldSz cx="6858000" cy="9144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70" d="100"/>
          <a:sy n="70" d="100"/>
        </p:scale>
        <p:origin x="-2333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9FE19-07B1-46F2-8C12-3755B2E32555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7190B-3E2B-43C9-8ED8-C01B6F4BB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6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83C60-8970-4B16-9615-84507174762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4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D3C0-37E7-4F35-AC22-C87FB1F4DD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8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D783-148A-4959-B682-0C0D86CD2A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C85B-33BE-4F4B-AC72-8C3F375A5A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8415-DD97-43DE-9F7A-53591A2C01D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7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7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4D11-D806-4160-96E2-CBDDEA9F3C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AAF0-785F-4B07-B69F-0DAB346F3D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7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025A-10CA-4618-B552-2F8BB5437D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2B-68A4-4BDC-95F6-35F63BDBB4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64AA-76A4-4B03-B0B9-E4A03F5CBA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9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AF79-7C8A-4418-B43A-D8E61A0004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2245-4C2A-49AB-BFB3-2341D28FDD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0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6935-5C37-4B36-B598-DB038432D3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5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bitesize/guides/z8kjpv4/revision/1" TargetMode="External"/><Relationship Id="rId2" Type="http://schemas.openxmlformats.org/officeDocument/2006/relationships/hyperlink" Target="https://www.bbc.com/bitesize/topics/z2mb4j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601" y="5933578"/>
            <a:ext cx="663825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Relationships and Families</a:t>
            </a:r>
          </a:p>
          <a:p>
            <a:pPr algn="ctr"/>
            <a:r>
              <a:rPr lang="en-GB" sz="36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Yr10 Home Learning Booklet</a:t>
            </a:r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AutoShape 2" descr="Image result for hindu panthe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352" y="72827"/>
            <a:ext cx="6686015" cy="896366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4601" y="120255"/>
            <a:ext cx="6676766" cy="5429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 smtClean="0">
                <a:solidFill>
                  <a:schemeClr val="bg1"/>
                </a:solidFill>
                <a:effectLst/>
                <a:latin typeface="Verdana"/>
                <a:ea typeface="Calibri"/>
                <a:cs typeface="Times New Roman"/>
              </a:rPr>
              <a:t>WCSA</a:t>
            </a:r>
            <a:endParaRPr lang="en-GB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272379" y="709714"/>
            <a:ext cx="4251960" cy="10318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800" dirty="0" smtClean="0">
                <a:effectLst/>
                <a:latin typeface="Verdana"/>
                <a:ea typeface="Calibri"/>
                <a:cs typeface="Times New Roman"/>
              </a:rPr>
              <a:t>Religious Studies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352" y="2267744"/>
            <a:ext cx="6686015" cy="864096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Verdana"/>
                <a:ea typeface="Calibri"/>
                <a:cs typeface="Times New Roman"/>
              </a:rPr>
              <a:t>Home Learning </a:t>
            </a:r>
            <a:r>
              <a:rPr lang="en-GB" sz="2400" dirty="0" smtClean="0">
                <a:solidFill>
                  <a:schemeClr val="bg1"/>
                </a:solidFill>
                <a:effectLst/>
                <a:latin typeface="Verdana"/>
                <a:ea typeface="Calibri"/>
                <a:cs typeface="Times New Roman"/>
              </a:rPr>
              <a:t>Book - RS </a:t>
            </a:r>
            <a:br>
              <a:rPr lang="en-GB" sz="2400" dirty="0" smtClean="0">
                <a:solidFill>
                  <a:schemeClr val="bg1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en-GB" sz="2400" dirty="0" smtClean="0">
                <a:solidFill>
                  <a:schemeClr val="bg1"/>
                </a:solidFill>
                <a:effectLst/>
                <a:latin typeface="Verdana"/>
                <a:ea typeface="Calibri"/>
                <a:cs typeface="Times New Roman"/>
              </a:rPr>
              <a:t>Learning Cycle </a:t>
            </a:r>
            <a:r>
              <a:rPr lang="en-GB" sz="2400" dirty="0">
                <a:solidFill>
                  <a:schemeClr val="bg1"/>
                </a:solidFill>
                <a:latin typeface="Verdana"/>
                <a:ea typeface="Calibri"/>
                <a:cs typeface="Times New Roman"/>
              </a:rPr>
              <a:t>2</a:t>
            </a:r>
            <a:endParaRPr lang="en-GB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7150" y="7164288"/>
            <a:ext cx="6800850" cy="65722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effectLst/>
                <a:latin typeface="Kristen ITC"/>
                <a:ea typeface="Calibri"/>
                <a:cs typeface="Times New Roman"/>
              </a:rPr>
              <a:t>Name: </a:t>
            </a:r>
            <a:r>
              <a:rPr lang="en-GB" sz="2000" b="1" dirty="0">
                <a:effectLst/>
                <a:latin typeface="Kristen ITC"/>
                <a:ea typeface="Calibri"/>
                <a:cs typeface="Times New Roman"/>
              </a:rPr>
              <a:t>_______________________________</a:t>
            </a:r>
            <a:r>
              <a:rPr lang="en-GB" sz="1600" b="1" dirty="0">
                <a:effectLst/>
                <a:latin typeface="Kristen ITC"/>
                <a:ea typeface="Calibri"/>
                <a:cs typeface="Times New Roman"/>
              </a:rPr>
              <a:t>Tutor Group: </a:t>
            </a:r>
            <a:r>
              <a:rPr lang="en-GB" sz="1600" b="1" dirty="0" smtClean="0">
                <a:latin typeface="Kristen ITC"/>
                <a:ea typeface="Calibri"/>
                <a:cs typeface="Times New Roman"/>
              </a:rPr>
              <a:t>10 </a:t>
            </a:r>
            <a:r>
              <a:rPr lang="en-GB" sz="1600" b="1" dirty="0" smtClean="0">
                <a:effectLst/>
                <a:latin typeface="Kristen ITC"/>
                <a:ea typeface="Calibri"/>
                <a:cs typeface="Times New Roman"/>
              </a:rPr>
              <a:t>_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34681" y="8242066"/>
            <a:ext cx="6800850" cy="77152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latin typeface="Kristen ITC"/>
                <a:ea typeface="Calibri"/>
                <a:cs typeface="Times New Roman"/>
              </a:rPr>
              <a:t>Teacher: </a:t>
            </a:r>
            <a:r>
              <a:rPr lang="en-GB" sz="2000" b="1" dirty="0">
                <a:effectLst/>
                <a:latin typeface="Kristen ITC"/>
                <a:ea typeface="Calibri"/>
                <a:cs typeface="Times New Roman"/>
              </a:rPr>
              <a:t>___________________________________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2" descr="christian marri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" y="3131840"/>
            <a:ext cx="3418362" cy="281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0" y="3149054"/>
            <a:ext cx="3329281" cy="281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69160" y="6228184"/>
            <a:ext cx="1543050" cy="486833"/>
          </a:xfrm>
        </p:spPr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1050" y="-1315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 Week </a:t>
            </a:r>
            <a:r>
              <a:rPr lang="en-GB" sz="2400" b="1" u="sng" dirty="0" smtClean="0"/>
              <a:t>7: Roles of men and women</a:t>
            </a:r>
            <a:endParaRPr lang="en-GB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155575" y="50146"/>
            <a:ext cx="16172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Consolidation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0320" y="8026643"/>
            <a:ext cx="5616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Parent/ Carer  comments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0320" y="8748464"/>
            <a:ext cx="5616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Date:                              Teacher Signature: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0400" y="496372"/>
            <a:ext cx="6336952" cy="738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Explain two </a:t>
            </a:r>
            <a:r>
              <a:rPr lang="en-GB" sz="1400" dirty="0" smtClean="0"/>
              <a:t>contrasting religious teachings about the roles of men and women. </a:t>
            </a:r>
            <a:r>
              <a:rPr lang="en-GB" sz="1400" dirty="0" smtClean="0"/>
              <a:t>(5)</a:t>
            </a:r>
          </a:p>
          <a:p>
            <a:r>
              <a:rPr lang="en-GB" sz="1400" dirty="0"/>
              <a:t>Refer to sacred writings or another source of religious belief and teaching in your answer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657" y="1403648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</a:rPr>
              <a:t>__________________________________________________________________________________________________________________________________________________________</a:t>
            </a:r>
          </a:p>
          <a:p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927964"/>
            <a:ext cx="4668408" cy="20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4624" y="581943"/>
            <a:ext cx="67814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Not everyone revises in the same way. Now is the time to find out how you best revise. See below for some key tips.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7975" y="5703788"/>
            <a:ext cx="64333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Mind maps, past paper questions, flash cards, writing songs, visual note taking, recording yourself, look cover write check, get someone to test you, write tables, etc…</a:t>
            </a:r>
          </a:p>
          <a:p>
            <a:endParaRPr lang="en-GB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AutoShape 7" descr="Image result for sophie scholl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55575" y="50146"/>
            <a:ext cx="10411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err="1" smtClean="0"/>
              <a:t>REvision</a:t>
            </a:r>
            <a:endParaRPr lang="en-GB" b="1" u="sng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9" y="1118152"/>
            <a:ext cx="5661248" cy="42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H="1">
            <a:off x="3933056" y="3923928"/>
            <a:ext cx="288032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5574" y="6525180"/>
            <a:ext cx="6670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Parent/Carer Signature</a:t>
            </a:r>
            <a:r>
              <a:rPr lang="en-GB" sz="1600" dirty="0"/>
              <a:t> </a:t>
            </a:r>
            <a:r>
              <a:rPr lang="en-GB" sz="1600" dirty="0" smtClean="0"/>
              <a:t>to confirm you carried out revision</a:t>
            </a:r>
            <a:br>
              <a:rPr lang="en-GB" sz="1600" dirty="0" smtClean="0"/>
            </a:br>
            <a:r>
              <a:rPr lang="en-GB" sz="1600" dirty="0" smtClean="0"/>
              <a:t>for your assessment:</a:t>
            </a:r>
          </a:p>
          <a:p>
            <a:endParaRPr lang="en-GB" sz="1600" dirty="0" smtClean="0"/>
          </a:p>
          <a:p>
            <a:r>
              <a:rPr lang="en-GB" sz="1600" dirty="0" smtClean="0"/>
              <a:t>Signed……………………………………………………………… Date: ………………………….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4377" y="5953"/>
            <a:ext cx="423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Week </a:t>
            </a:r>
            <a:r>
              <a:rPr lang="en-GB" b="1" u="sng" dirty="0"/>
              <a:t>8</a:t>
            </a:r>
            <a:r>
              <a:rPr lang="en-GB" b="1" u="sng" dirty="0" smtClean="0"/>
              <a:t>: </a:t>
            </a:r>
            <a:r>
              <a:rPr lang="en-GB" b="1" u="sng" dirty="0" smtClean="0"/>
              <a:t>Revision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152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742462" y="8010520"/>
            <a:ext cx="1543050" cy="486833"/>
          </a:xfrm>
        </p:spPr>
        <p:txBody>
          <a:bodyPr/>
          <a:lstStyle/>
          <a:p>
            <a:fld id="{D54E1A41-9698-411A-809F-AF81FF9C137E}" type="slidenum">
              <a:rPr lang="en-GB" smtClean="0"/>
              <a:t>12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96752" y="1795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</a:t>
            </a:r>
            <a:r>
              <a:rPr lang="en-GB" b="1" u="sng" dirty="0" smtClean="0"/>
              <a:t>Revision Notes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2318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8064"/>
            <a:ext cx="6858000" cy="3096344"/>
          </a:xfrm>
        </p:spPr>
        <p:txBody>
          <a:bodyPr>
            <a:noAutofit/>
          </a:bodyPr>
          <a:lstStyle/>
          <a:p>
            <a:pPr algn="ctr"/>
            <a:r>
              <a:rPr lang="en-GB" sz="1800" b="1" dirty="0" smtClean="0"/>
              <a:t>The Purpose of Home Learning …… p3 </a:t>
            </a: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b="1" dirty="0" smtClean="0"/>
              <a:t>Keywords…… p4</a:t>
            </a:r>
            <a:br>
              <a:rPr lang="en-GB" sz="1800" b="1" dirty="0" smtClean="0"/>
            </a:br>
            <a:r>
              <a:rPr lang="en-GB" sz="1800" dirty="0" smtClean="0"/>
              <a:t>To be completed Week 1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Sexual Relationships…… p5</a:t>
            </a:r>
            <a:br>
              <a:rPr lang="en-GB" sz="1800" b="1" dirty="0" smtClean="0"/>
            </a:br>
            <a:r>
              <a:rPr lang="en-GB" sz="1800" dirty="0"/>
              <a:t>To be completed Week </a:t>
            </a:r>
            <a:r>
              <a:rPr lang="en-GB" sz="1800" dirty="0" smtClean="0"/>
              <a:t> 2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Revision Question…… p6</a:t>
            </a:r>
            <a:br>
              <a:rPr lang="en-GB" sz="1800" b="1" dirty="0" smtClean="0"/>
            </a:br>
            <a:r>
              <a:rPr lang="en-GB" sz="1800" dirty="0"/>
              <a:t>To be completed </a:t>
            </a:r>
            <a:r>
              <a:rPr lang="en-GB" sz="1800" dirty="0" smtClean="0"/>
              <a:t>Week  3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Revision of Keywords…… </a:t>
            </a:r>
            <a:r>
              <a:rPr lang="en-GB" sz="1800" b="1" dirty="0" smtClean="0"/>
              <a:t>p7 </a:t>
            </a: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dirty="0"/>
              <a:t>To be completed Week </a:t>
            </a:r>
            <a:r>
              <a:rPr lang="en-GB" sz="1800" dirty="0" smtClean="0"/>
              <a:t>4</a:t>
            </a:r>
            <a:br>
              <a:rPr lang="en-GB" sz="1800" dirty="0" smtClean="0"/>
            </a:br>
            <a:r>
              <a:rPr lang="en-GB" sz="1800" b="1" dirty="0" smtClean="0"/>
              <a:t>Marriage…… </a:t>
            </a:r>
            <a:r>
              <a:rPr lang="en-GB" sz="1800" b="1" dirty="0" smtClean="0"/>
              <a:t>p8</a:t>
            </a: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dirty="0"/>
              <a:t>To be completed Week </a:t>
            </a:r>
            <a:r>
              <a:rPr lang="en-GB" sz="1800" dirty="0" smtClean="0"/>
              <a:t>5</a:t>
            </a:r>
            <a:br>
              <a:rPr lang="en-GB" sz="1800" dirty="0" smtClean="0"/>
            </a:br>
            <a:r>
              <a:rPr lang="en-GB" sz="1800" b="1" dirty="0" smtClean="0"/>
              <a:t>Quotes</a:t>
            </a:r>
            <a:r>
              <a:rPr lang="en-GB" sz="1800" b="1" dirty="0" smtClean="0"/>
              <a:t>…… p9</a:t>
            </a: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dirty="0"/>
              <a:t>To be completed Week </a:t>
            </a:r>
            <a:r>
              <a:rPr lang="en-GB" sz="1800" dirty="0" smtClean="0"/>
              <a:t>6</a:t>
            </a:r>
            <a:br>
              <a:rPr lang="en-GB" sz="1800" dirty="0" smtClean="0"/>
            </a:br>
            <a:r>
              <a:rPr lang="en-GB" sz="1800" b="1" dirty="0" smtClean="0"/>
              <a:t>Roles of men and women …. P10</a:t>
            </a:r>
            <a:br>
              <a:rPr lang="en-GB" sz="1800" b="1" dirty="0" smtClean="0"/>
            </a:br>
            <a:r>
              <a:rPr lang="en-GB" sz="1800" dirty="0" smtClean="0"/>
              <a:t>To be completed Week 7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b="1" dirty="0" smtClean="0"/>
              <a:t>Revision…… </a:t>
            </a:r>
            <a:r>
              <a:rPr lang="en-GB" sz="1800" b="1" dirty="0" smtClean="0"/>
              <a:t>p11-12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To be completed Week </a:t>
            </a:r>
            <a:r>
              <a:rPr lang="en-GB" sz="1800" dirty="0" smtClean="0"/>
              <a:t>8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260648" y="107504"/>
            <a:ext cx="6602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 dirty="0" smtClean="0">
                <a:solidFill>
                  <a:prstClr val="black"/>
                </a:solidFill>
              </a:rPr>
              <a:t> Learning Cycle </a:t>
            </a:r>
            <a:r>
              <a:rPr lang="en-GB" sz="4400" b="1" u="sng" dirty="0" smtClean="0">
                <a:solidFill>
                  <a:prstClr val="black"/>
                </a:solidFill>
              </a:rPr>
              <a:t>2 </a:t>
            </a:r>
            <a:r>
              <a:rPr lang="en-GB" sz="4400" b="1" u="sng" dirty="0" smtClean="0">
                <a:solidFill>
                  <a:prstClr val="black"/>
                </a:solidFill>
              </a:rPr>
              <a:t>- Contents</a:t>
            </a:r>
            <a:endParaRPr lang="en-GB" sz="4400" b="1" u="sng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67709"/>
              </p:ext>
            </p:extLst>
          </p:nvPr>
        </p:nvGraphicFramePr>
        <p:xfrm>
          <a:off x="476672" y="971600"/>
          <a:ext cx="5915025" cy="3240360"/>
        </p:xfrm>
        <a:graphic>
          <a:graphicData uri="http://schemas.openxmlformats.org/drawingml/2006/table">
            <a:tbl>
              <a:tblPr/>
              <a:tblGrid>
                <a:gridCol w="1123249"/>
                <a:gridCol w="516072"/>
                <a:gridCol w="516072"/>
                <a:gridCol w="516072"/>
                <a:gridCol w="516072"/>
                <a:gridCol w="484871"/>
                <a:gridCol w="2242617"/>
              </a:tblGrid>
              <a:tr h="281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</a:rPr>
                        <a:t>November</a:t>
                      </a:r>
                      <a:endParaRPr lang="en-GB" sz="1600" dirty="0">
                        <a:effectLst/>
                        <a:latin typeface="Times New Roman"/>
                      </a:endParaRPr>
                    </a:p>
                  </a:txBody>
                  <a:tcPr marL="63470" marR="6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1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 New Roman"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 New Roman"/>
                        </a:rPr>
                        <a:t>December</a:t>
                      </a:r>
                      <a:endParaRPr lang="en-GB" sz="1600">
                        <a:effectLst/>
                        <a:latin typeface="Times New Roman"/>
                      </a:endParaRP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2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4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Christmas Break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Christmas Break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</a:rPr>
                        <a:t>January</a:t>
                      </a:r>
                      <a:endParaRPr lang="en-GB" sz="1600" dirty="0">
                        <a:effectLst/>
                        <a:latin typeface="Times New Roman"/>
                      </a:endParaRPr>
                    </a:p>
                  </a:txBody>
                  <a:tcPr marL="63470" marR="6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5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Teaching week 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Assessment Week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 New Roman"/>
                        </a:rPr>
                        <a:t>February</a:t>
                      </a:r>
                      <a:endParaRPr lang="en-GB" sz="1600">
                        <a:effectLst/>
                        <a:latin typeface="Times New Roman"/>
                      </a:endParaRP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</a:rPr>
                        <a:t>Super Teach Week</a:t>
                      </a:r>
                    </a:p>
                  </a:txBody>
                  <a:tcPr marL="63470" marR="63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648" y="611560"/>
            <a:ext cx="6340535" cy="719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300" u="sng" kern="1800" dirty="0">
                <a:latin typeface="Verdana"/>
                <a:ea typeface="Times New Roman"/>
              </a:rPr>
              <a:t>Why is regular home learning important</a:t>
            </a:r>
            <a:r>
              <a:rPr lang="en-GB" sz="1300" u="sng" kern="1800" dirty="0" smtClean="0">
                <a:latin typeface="Verdana"/>
                <a:ea typeface="Times New Roman"/>
              </a:rPr>
              <a:t>?</a:t>
            </a:r>
          </a:p>
          <a:p>
            <a:pPr algn="ctr">
              <a:spcAft>
                <a:spcPts val="0"/>
              </a:spcAft>
            </a:pP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can improve a student’s thinking and memory skills.  This is vital for the new content heavy GCSEs. 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helps students to develop positive study skills and habits that will serve them well throughout 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life.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Home </a:t>
            </a: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learning encourages students to use time wisely and efficiently. 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teaches students to work independently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Home learning teaches students to take responsibility for their own work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 allows students to review and practice what has been covered in class and consolidate their knowledge and skills. 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E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qually </a:t>
            </a: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important, it helps students to get ready for the next day’s class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helps students learn to use resources, such as libraries, reference materials, and computer Web sites to find information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encourages students to explore subjects more fully than classroom time permits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allows students to extend their learning by applying skills to new situations. 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Home learning helps parents learn more about what their children learning in school</a:t>
            </a:r>
            <a:r>
              <a:rPr lang="en-GB" sz="1300" dirty="0" smtClean="0">
                <a:solidFill>
                  <a:srgbClr val="5B5B5B"/>
                </a:solidFill>
                <a:latin typeface="Verdana"/>
                <a:ea typeface="Times New Roman"/>
              </a:rPr>
              <a:t>.</a:t>
            </a:r>
            <a:endParaRPr lang="en-GB" sz="13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en-GB" sz="1300" dirty="0">
                <a:solidFill>
                  <a:srgbClr val="5B5B5B"/>
                </a:solidFill>
                <a:latin typeface="Verdana"/>
                <a:ea typeface="Times New Roman"/>
              </a:rPr>
              <a:t>It allows parents to communicate with teachers about learning in order to support their children efficiently. </a:t>
            </a:r>
            <a:endParaRPr lang="en-GB" sz="13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6832" y="5014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Week 1: Key Terms</a:t>
            </a:r>
          </a:p>
        </p:txBody>
      </p:sp>
      <p:sp>
        <p:nvSpPr>
          <p:cNvPr id="8" name="AutoShape 2" descr="Image result for irena sendler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5" descr="Image result for sophie scholl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7" descr="Image result for sophie scholl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55575" y="50146"/>
            <a:ext cx="16172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Knowledge</a:t>
            </a:r>
            <a:endParaRPr lang="en-GB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07975" y="768702"/>
            <a:ext cx="5857329" cy="954107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latin typeface="Comic Sans MS" pitchFamily="66" charset="0"/>
              </a:rPr>
              <a:t>Task: </a:t>
            </a:r>
            <a:r>
              <a:rPr lang="en-GB" sz="1400" dirty="0" smtClean="0">
                <a:latin typeface="Comic Sans MS" pitchFamily="66" charset="0"/>
              </a:rPr>
              <a:t>Using the words below match them to the correct definition.</a:t>
            </a:r>
          </a:p>
          <a:p>
            <a:r>
              <a:rPr lang="en-GB" sz="1400" i="1" dirty="0" smtClean="0">
                <a:latin typeface="Comic Sans MS" pitchFamily="66" charset="0"/>
              </a:rPr>
              <a:t>Nuclear family, adultery, cohabitation, annulment, gender discrimination, bigamy, polygamy, procreation, heterosexual, contraception, marriage, homosexual</a:t>
            </a:r>
            <a:r>
              <a:rPr lang="en-GB" sz="1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653" y="7596336"/>
            <a:ext cx="5616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Parent/ Carer  comments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8653" y="8405838"/>
            <a:ext cx="5616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Date:                              Teacher Signature:</a:t>
            </a:r>
            <a:endParaRPr lang="en-GB" sz="1200" dirty="0"/>
          </a:p>
        </p:txBody>
      </p:sp>
      <p:sp>
        <p:nvSpPr>
          <p:cNvPr id="15" name="Text Box 1"/>
          <p:cNvSpPr txBox="1"/>
          <p:nvPr/>
        </p:nvSpPr>
        <p:spPr>
          <a:xfrm>
            <a:off x="209950" y="1691680"/>
            <a:ext cx="6488513" cy="5760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 _________________– Acting against someone on the basis of their gender; discrimination is usually seen as wrong and may be against the law.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__________________ </a:t>
            </a: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– </a:t>
            </a: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Bringing babies into the world; producing offspring.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 __________________- The practice or custom of having more than one wife at a time.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__________________ </a:t>
            </a: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– </a:t>
            </a:r>
            <a:r>
              <a:rPr lang="en-GB" sz="1200" dirty="0" smtClean="0">
                <a:latin typeface="Comic Sans MS"/>
                <a:ea typeface="Calibri"/>
                <a:cs typeface="Times New Roman"/>
              </a:rPr>
              <a:t>A couple living together and having a sexual relationship without being married to each other.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 ________________– The methods used to prevent a pregnancy from taking place.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latin typeface="Comic Sans MS"/>
                <a:ea typeface="Calibri"/>
                <a:cs typeface="Times New Roman"/>
              </a:rPr>
              <a:t>_____________</a:t>
            </a: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– </a:t>
            </a: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Voluntary sexual intercourse between a married person and someone who is not their spouse (husband or wife).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 </a:t>
            </a: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– </a:t>
            </a:r>
            <a:r>
              <a:rPr lang="en-GB" sz="1200" dirty="0" smtClean="0">
                <a:latin typeface="Comic Sans MS"/>
                <a:ea typeface="Calibri"/>
                <a:cs typeface="Times New Roman"/>
              </a:rPr>
              <a:t>To be sexually attracted to members of the opposite sex.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_______________ </a:t>
            </a: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– </a:t>
            </a: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A couple and their children regarded as a basic social unit.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 </a:t>
            </a: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– </a:t>
            </a: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The offence of marrying someone while already married to another person.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______________– To be sexually attracted to members of the same sex.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_______________– </a:t>
            </a:r>
            <a:r>
              <a:rPr lang="en-GB" sz="1200" dirty="0" smtClean="0">
                <a:latin typeface="Comic Sans MS"/>
                <a:ea typeface="Calibri"/>
                <a:cs typeface="Times New Roman"/>
              </a:rPr>
              <a:t>The legal union between a man and a woman (or in some countries, including the UK, two people of the same sex) as partners in a relationship.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Comic Sans MS"/>
                <a:ea typeface="Calibri"/>
                <a:cs typeface="Times New Roman"/>
              </a:rPr>
              <a:t>_____________________ - a Catholic Church ruling that a marriage was never valid.</a:t>
            </a:r>
            <a:endParaRPr lang="en-GB" sz="12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en-GB" sz="14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en-GB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42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2816" y="5014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 Week 2: Sexual Relationships </a:t>
            </a:r>
            <a:endParaRPr lang="en-GB" sz="2800" b="1" u="sng" dirty="0"/>
          </a:p>
        </p:txBody>
      </p:sp>
      <p:sp>
        <p:nvSpPr>
          <p:cNvPr id="8" name="AutoShape 2" descr="Image result for irena sendler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5" descr="Image result for sophie scholl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7" descr="Image result for sophie scholl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50146"/>
            <a:ext cx="16172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Consolidation </a:t>
            </a:r>
            <a:endParaRPr lang="en-GB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55575" y="2382824"/>
            <a:ext cx="6416883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1600" b="1" u="sng" dirty="0" smtClean="0"/>
              <a:t>Task</a:t>
            </a:r>
          </a:p>
          <a:p>
            <a:pPr lvl="1">
              <a:buNone/>
            </a:pPr>
            <a:r>
              <a:rPr lang="en-GB" sz="1600" b="1" dirty="0" smtClean="0"/>
              <a:t>Design a problem page for a teenage magazine that discusses sexual relationships before marriage. </a:t>
            </a:r>
          </a:p>
          <a:p>
            <a:pPr lvl="1">
              <a:buNone/>
            </a:pPr>
            <a:r>
              <a:rPr lang="en-GB" sz="1600" b="1" dirty="0" smtClean="0"/>
              <a:t>Be sure to include different points of view. 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71971" y="566942"/>
            <a:ext cx="6416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1600" b="1" dirty="0" smtClean="0"/>
              <a:t>In class you looked at different Christian views about sexual relationships before and outside of marriage. Using this information and internet research complete the task below.</a:t>
            </a:r>
          </a:p>
          <a:p>
            <a:pPr lvl="1">
              <a:buNone/>
            </a:pPr>
            <a:r>
              <a:rPr lang="en-GB" sz="1600" b="1" dirty="0" smtClean="0"/>
              <a:t>The following are some clips that may help, they look at Christian and Islamic views.</a:t>
            </a:r>
          </a:p>
          <a:p>
            <a:pPr lvl="1">
              <a:buNone/>
            </a:pPr>
            <a:r>
              <a:rPr lang="en-GB" sz="1600" dirty="0" smtClean="0">
                <a:hlinkClick r:id="rId2"/>
              </a:rPr>
              <a:t> 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www.bbc.com/bitesize/topics/z2mb4j6</a:t>
            </a:r>
            <a:r>
              <a:rPr lang="en-GB" sz="1600" dirty="0" smtClean="0"/>
              <a:t>    </a:t>
            </a:r>
          </a:p>
          <a:p>
            <a:pPr lvl="1">
              <a:buNone/>
            </a:pPr>
            <a:r>
              <a:rPr lang="en-GB" sz="1600" dirty="0">
                <a:hlinkClick r:id="rId3"/>
              </a:rPr>
              <a:t>https://www.bbc.com/bitesize/guides/z8kjpv4/revision/1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9837" y="7698554"/>
            <a:ext cx="5616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Parent/ Carer  comments:</a:t>
            </a:r>
            <a:endParaRPr lang="en-GB" dirty="0"/>
          </a:p>
          <a:p>
            <a:endParaRPr lang="en-GB" sz="1200" dirty="0"/>
          </a:p>
          <a:p>
            <a:endParaRPr lang="en-GB" sz="1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12775" y="8591143"/>
            <a:ext cx="56166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Date:                              Teacher Signature: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12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270" y="1837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Week 3: Revision</a:t>
            </a:r>
            <a:endParaRPr lang="en-GB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5575" y="50146"/>
            <a:ext cx="16172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Exam Question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7668344"/>
            <a:ext cx="561662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Parent/ Carer  comments: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8640" y="8453797"/>
            <a:ext cx="5616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Date:                              Teacher Signature: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086" y="853207"/>
            <a:ext cx="678140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It’s super important that you have practice at writing exam answers. For a four mark question you </a:t>
            </a:r>
            <a:r>
              <a:rPr lang="en-GB" sz="1200" dirty="0">
                <a:latin typeface="Comic Sans MS" pitchFamily="66" charset="0"/>
              </a:rPr>
              <a:t>need to make two detailed </a:t>
            </a:r>
            <a:r>
              <a:rPr lang="en-GB" sz="1200" dirty="0" smtClean="0">
                <a:latin typeface="Comic Sans MS" pitchFamily="66" charset="0"/>
              </a:rPr>
              <a:t>points.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There are sentence starters to help you complete the first point.</a:t>
            </a:r>
          </a:p>
          <a:p>
            <a:r>
              <a:rPr lang="en-GB" sz="1200" b="1" dirty="0" smtClean="0">
                <a:latin typeface="Comic Sans MS" pitchFamily="66" charset="0"/>
              </a:rPr>
              <a:t>Challenge</a:t>
            </a:r>
            <a:r>
              <a:rPr lang="en-GB" sz="1200" dirty="0" smtClean="0">
                <a:latin typeface="Comic Sans MS" pitchFamily="66" charset="0"/>
              </a:rPr>
              <a:t>: Complete a second point</a:t>
            </a:r>
            <a:endParaRPr lang="en-GB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640" y="217998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4) Explain </a:t>
            </a:r>
            <a:r>
              <a:rPr lang="en-GB" sz="1600" b="1" u="sng" dirty="0" smtClean="0"/>
              <a:t>two </a:t>
            </a:r>
            <a:r>
              <a:rPr lang="en-GB" sz="1600" b="1" dirty="0" smtClean="0"/>
              <a:t> contrasting religious beliefs about the use of contraception. </a:t>
            </a:r>
          </a:p>
          <a:p>
            <a:r>
              <a:rPr lang="en-GB" sz="1600" b="1" dirty="0" smtClean="0"/>
              <a:t>In your answer you must refer to  one or more religious traditions. (4</a:t>
            </a:r>
            <a:r>
              <a:rPr lang="en-GB" sz="1200" b="1" dirty="0" smtClean="0"/>
              <a:t>)</a:t>
            </a:r>
          </a:p>
          <a:p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14" y="2857090"/>
            <a:ext cx="6832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___________________________________________________________________________________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90853"/>
              </p:ext>
            </p:extLst>
          </p:nvPr>
        </p:nvGraphicFramePr>
        <p:xfrm>
          <a:off x="188642" y="5076056"/>
          <a:ext cx="5616623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41"/>
                <a:gridCol w="3510864"/>
                <a:gridCol w="1308918"/>
              </a:tblGrid>
              <a:tr h="3609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Awarded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One brief point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One developed point</a:t>
                      </a:r>
                      <a:br>
                        <a:rPr lang="en-GB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Two brief points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brief and one developed point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Two developed points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7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742462" y="8010520"/>
            <a:ext cx="1543050" cy="486833"/>
          </a:xfrm>
        </p:spPr>
        <p:txBody>
          <a:bodyPr/>
          <a:lstStyle/>
          <a:p>
            <a:fld id="{D54E1A41-9698-411A-809F-AF81FF9C137E}" type="slidenum">
              <a:rPr lang="en-GB" smtClean="0"/>
              <a:t>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0648" y="38785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/>
              <a:t>Week </a:t>
            </a:r>
            <a:r>
              <a:rPr lang="en-GB" b="1" u="sng" dirty="0" smtClean="0"/>
              <a:t>4:Define the key term, then note down a religious view about it!</a:t>
            </a:r>
            <a:endParaRPr lang="en-GB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34496"/>
              </p:ext>
            </p:extLst>
          </p:nvPr>
        </p:nvGraphicFramePr>
        <p:xfrm>
          <a:off x="143322" y="971600"/>
          <a:ext cx="6310014" cy="8064897"/>
        </p:xfrm>
        <a:graphic>
          <a:graphicData uri="http://schemas.openxmlformats.org/drawingml/2006/table">
            <a:tbl>
              <a:tblPr firstRow="1" firstCol="1" bandRow="1"/>
              <a:tblGrid>
                <a:gridCol w="1503069"/>
                <a:gridCol w="1897136"/>
                <a:gridCol w="2909809"/>
              </a:tblGrid>
              <a:tr h="566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Word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Definition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Religious view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Heterosexual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Homosexual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Sex</a:t>
                      </a:r>
                      <a:r>
                        <a:rPr lang="en-GB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before marriage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Adultery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Contraception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9940" algn="ctr"/>
                        </a:tabLs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Marriage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Same</a:t>
                      </a:r>
                      <a:r>
                        <a:rPr lang="en-GB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sex marriage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Bigamy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Procreation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Cohabitation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Divorce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21" marR="39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21" marR="3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25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69160" y="6228184"/>
            <a:ext cx="1543050" cy="486833"/>
          </a:xfrm>
        </p:spPr>
        <p:txBody>
          <a:bodyPr/>
          <a:lstStyle/>
          <a:p>
            <a:fld id="{D54E1A41-9698-411A-809F-AF81FF9C13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1050" y="-1315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 Week 5: Marriage</a:t>
            </a:r>
            <a:endParaRPr lang="en-GB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155575" y="50146"/>
            <a:ext cx="16172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Consolidation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0320" y="8026643"/>
            <a:ext cx="5616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Parent/ Carer  comments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0320" y="8748464"/>
            <a:ext cx="5616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Date:                              Teacher Signature: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0400" y="504486"/>
            <a:ext cx="6120680" cy="738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Explain two Christian beliefs about marriage. (5)</a:t>
            </a:r>
          </a:p>
          <a:p>
            <a:r>
              <a:rPr lang="en-GB" sz="1400" dirty="0"/>
              <a:t>Refer to sacred writings or another source of religious belief and teaching in your answer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657" y="1403648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</a:rPr>
              <a:t>__________________________________________________________________________________________________________________________________________________________</a:t>
            </a:r>
          </a:p>
          <a:p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927964"/>
            <a:ext cx="4668408" cy="20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irena sendler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5" descr="Image result for sophie scholl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7" descr="Image result for sophie scholl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325277" y="108901"/>
            <a:ext cx="423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Week 6</a:t>
            </a:r>
            <a:r>
              <a:rPr lang="en-GB" b="1" u="sng" dirty="0" smtClean="0"/>
              <a:t>: </a:t>
            </a:r>
            <a:r>
              <a:rPr lang="en-GB" b="1" u="sng" dirty="0" smtClean="0"/>
              <a:t>Key teaching revision – explain how each teaching links to the topic area.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0375" y="1187624"/>
            <a:ext cx="6064969" cy="7571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Divorce</a:t>
            </a:r>
          </a:p>
          <a:p>
            <a:r>
              <a:rPr lang="en-GB" dirty="0" smtClean="0"/>
              <a:t>“What God has joined together, let no-one separate”</a:t>
            </a:r>
          </a:p>
          <a:p>
            <a:r>
              <a:rPr lang="en-GB" dirty="0" smtClean="0"/>
              <a:t>___________________________________________________</a:t>
            </a:r>
          </a:p>
          <a:p>
            <a:r>
              <a:rPr lang="en-GB" dirty="0" smtClean="0"/>
              <a:t>___________________________________________________</a:t>
            </a:r>
          </a:p>
          <a:p>
            <a:r>
              <a:rPr lang="en-GB" dirty="0" smtClean="0"/>
              <a:t>___________________________________________________</a:t>
            </a:r>
          </a:p>
          <a:p>
            <a:endParaRPr lang="en-GB" dirty="0"/>
          </a:p>
          <a:p>
            <a:r>
              <a:rPr lang="en-GB" dirty="0" smtClean="0"/>
              <a:t>Marriage</a:t>
            </a:r>
          </a:p>
          <a:p>
            <a:r>
              <a:rPr lang="en-GB" dirty="0" smtClean="0"/>
              <a:t>“</a:t>
            </a:r>
            <a:r>
              <a:rPr lang="en-GB" dirty="0"/>
              <a:t>Wives, submit yourselves to your own husbands, as it is fit in the Lord. Husbands, love your wives, and be not bitter against them</a:t>
            </a:r>
            <a:r>
              <a:rPr lang="en-GB" dirty="0" smtClean="0"/>
              <a:t>.”</a:t>
            </a:r>
          </a:p>
          <a:p>
            <a:r>
              <a:rPr lang="en-GB" dirty="0"/>
              <a:t>___________________________________________________</a:t>
            </a:r>
          </a:p>
          <a:p>
            <a:r>
              <a:rPr lang="en-GB" dirty="0"/>
              <a:t>___________________________________________________</a:t>
            </a:r>
          </a:p>
          <a:p>
            <a:r>
              <a:rPr lang="en-GB" dirty="0"/>
              <a:t>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Adultery</a:t>
            </a:r>
          </a:p>
          <a:p>
            <a:r>
              <a:rPr lang="en-GB" dirty="0" smtClean="0"/>
              <a:t>“</a:t>
            </a:r>
            <a:r>
              <a:rPr lang="en-GB" dirty="0"/>
              <a:t>God will judge the sexually immoral and adulterous</a:t>
            </a:r>
            <a:r>
              <a:rPr lang="en-GB" dirty="0" smtClean="0"/>
              <a:t>.”</a:t>
            </a:r>
          </a:p>
          <a:p>
            <a:r>
              <a:rPr lang="en-GB" dirty="0"/>
              <a:t>___________________________________________________</a:t>
            </a:r>
          </a:p>
          <a:p>
            <a:r>
              <a:rPr lang="en-GB" dirty="0"/>
              <a:t>___________________________________________________</a:t>
            </a:r>
          </a:p>
          <a:p>
            <a:r>
              <a:rPr lang="en-GB" dirty="0"/>
              <a:t>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Remarriage</a:t>
            </a:r>
          </a:p>
          <a:p>
            <a:pPr fontAlgn="base"/>
            <a:r>
              <a:rPr lang="en-GB" dirty="0" smtClean="0"/>
              <a:t>"</a:t>
            </a:r>
            <a:r>
              <a:rPr lang="en-GB" dirty="0"/>
              <a:t>And I say to you, whoever divorces his wife, except for immorality, and marries another woman commits adultery."</a:t>
            </a:r>
          </a:p>
          <a:p>
            <a:r>
              <a:rPr lang="en-GB" dirty="0"/>
              <a:t>___________________________________________________</a:t>
            </a:r>
          </a:p>
          <a:p>
            <a:r>
              <a:rPr lang="en-GB" dirty="0"/>
              <a:t>___________________________________________________</a:t>
            </a:r>
          </a:p>
          <a:p>
            <a:r>
              <a:rPr lang="en-GB" dirty="0"/>
              <a:t>___________________________________________________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5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1000</Words>
  <Application>Microsoft Office PowerPoint</Application>
  <PresentationFormat>On-screen Show (4:3)</PresentationFormat>
  <Paragraphs>234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The Purpose of Home Learning …… p3  Keywords…… p4 To be completed Week 1 Sexual Relationships…… p5 To be completed Week  2 Revision Question…… p6 To be completed Week  3 Revision of Keywords…… p7  To be completed Week 4 Marriage…… p8 To be completed Week 5 Quotes…… p9 To be completed Week 6 Roles of men and women …. P10 To be completed Week 7 Revision…… p11-12 To be completed Week 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109</cp:revision>
  <cp:lastPrinted>2017-10-11T15:39:10Z</cp:lastPrinted>
  <dcterms:created xsi:type="dcterms:W3CDTF">2017-06-29T07:37:11Z</dcterms:created>
  <dcterms:modified xsi:type="dcterms:W3CDTF">2019-10-05T15:39:29Z</dcterms:modified>
</cp:coreProperties>
</file>