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8" r:id="rId3"/>
    <p:sldId id="268" r:id="rId4"/>
    <p:sldId id="350" r:id="rId5"/>
    <p:sldId id="295" r:id="rId6"/>
    <p:sldId id="347" r:id="rId7"/>
    <p:sldId id="316" r:id="rId8"/>
    <p:sldId id="296" r:id="rId9"/>
    <p:sldId id="332" r:id="rId10"/>
    <p:sldId id="335" r:id="rId11"/>
    <p:sldId id="346" r:id="rId12"/>
    <p:sldId id="331" r:id="rId13"/>
    <p:sldId id="352" r:id="rId14"/>
    <p:sldId id="353" r:id="rId15"/>
  </p:sldIdLst>
  <p:sldSz cx="6858000" cy="9144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4660"/>
  </p:normalViewPr>
  <p:slideViewPr>
    <p:cSldViewPr>
      <p:cViewPr>
        <p:scale>
          <a:sx n="56" d="100"/>
          <a:sy n="56" d="100"/>
        </p:scale>
        <p:origin x="-2640" y="-269"/>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CF9FE19-07B1-46F2-8C12-3755B2E32555}" type="datetimeFigureOut">
              <a:rPr lang="en-GB" smtClean="0"/>
              <a:t>05/10/2019</a:t>
            </a:fld>
            <a:endParaRPr lang="en-GB"/>
          </a:p>
        </p:txBody>
      </p:sp>
      <p:sp>
        <p:nvSpPr>
          <p:cNvPr id="4" name="Slide Image Placeholder 3"/>
          <p:cNvSpPr>
            <a:spLocks noGrp="1" noRot="1" noChangeAspect="1"/>
          </p:cNvSpPr>
          <p:nvPr>
            <p:ph type="sldImg" idx="2"/>
          </p:nvPr>
        </p:nvSpPr>
        <p:spPr>
          <a:xfrm>
            <a:off x="2003425" y="744538"/>
            <a:ext cx="27908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537190B-3E2B-43C9-8ED8-C01B6F4BB624}" type="slidenum">
              <a:rPr lang="en-GB" smtClean="0"/>
              <a:t>‹#›</a:t>
            </a:fld>
            <a:endParaRPr lang="en-GB"/>
          </a:p>
        </p:txBody>
      </p:sp>
    </p:spTree>
    <p:extLst>
      <p:ext uri="{BB962C8B-B14F-4D97-AF65-F5344CB8AC3E}">
        <p14:creationId xmlns:p14="http://schemas.microsoft.com/office/powerpoint/2010/main" val="2519769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3425" y="744538"/>
            <a:ext cx="2790825"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383C60-8970-4B16-9615-84507174762C}"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74234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r>
              <a:rPr lang="en-GB" dirty="0" smtClean="0"/>
              <a:t>Some people believe that only their god is the correct one. Some people believe that all gods are false and do not exist. Other people believe they are all true and all different ways to understand one thing.</a:t>
            </a:r>
          </a:p>
          <a:p>
            <a:endParaRPr lang="en-GB" dirty="0" smtClean="0"/>
          </a:p>
          <a:p>
            <a:r>
              <a:rPr lang="en-GB" dirty="0" smtClean="0"/>
              <a:t>About God Hindus believe that there is one eternal force called Brahman. To help Christians to understand Brahman he is represented as lots of different gods with different qualities.</a:t>
            </a:r>
          </a:p>
          <a:p>
            <a:endParaRPr lang="en-GB" dirty="0" smtClean="0"/>
          </a:p>
          <a:p>
            <a:r>
              <a:rPr lang="en-GB" dirty="0" smtClean="0"/>
              <a:t>Jews believe there is only one God. They called God Yahweh. They will worship Yahweh and want to have relationship with him.</a:t>
            </a:r>
          </a:p>
          <a:p>
            <a:endParaRPr lang="en-GB" dirty="0" smtClean="0"/>
          </a:p>
          <a:p>
            <a:r>
              <a:rPr lang="en-GB" dirty="0" smtClean="0"/>
              <a:t>Christians believe that there is only one God but that God is 3 different Persons. This belief is called the Trinity. Christians believe in the Father, the Son, who is called Jesus, and the Holy Spirit.</a:t>
            </a:r>
          </a:p>
          <a:p>
            <a:endParaRPr lang="en-GB" dirty="0" smtClean="0"/>
          </a:p>
          <a:p>
            <a:r>
              <a:rPr lang="en-GB" dirty="0" smtClean="0"/>
              <a:t>Muslims call God Allah. Muslims believe that there is only one God. He is not divided in any way and does not show himself in any different forms. He is one. This belief in one God is called </a:t>
            </a:r>
            <a:r>
              <a:rPr lang="en-GB" dirty="0" err="1" smtClean="0"/>
              <a:t>tawhid</a:t>
            </a:r>
            <a:r>
              <a:rPr lang="en-GB" dirty="0" smtClean="0"/>
              <a:t>.</a:t>
            </a:r>
          </a:p>
          <a:p>
            <a:endParaRPr lang="en-GB" dirty="0" smtClean="0"/>
          </a:p>
          <a:p>
            <a:r>
              <a:rPr lang="en-GB" dirty="0" smtClean="0"/>
              <a:t>Sikh believe in one supreme God called </a:t>
            </a:r>
            <a:r>
              <a:rPr lang="en-GB" dirty="0" err="1" smtClean="0"/>
              <a:t>Waheguru</a:t>
            </a:r>
            <a:r>
              <a:rPr lang="en-GB" dirty="0" smtClean="0"/>
              <a:t> which means supreme teacher. </a:t>
            </a:r>
            <a:r>
              <a:rPr lang="en-GB" dirty="0" err="1" smtClean="0"/>
              <a:t>Waheguru</a:t>
            </a:r>
            <a:r>
              <a:rPr lang="en-GB" dirty="0" smtClean="0"/>
              <a:t> can help to guide Sikhs.  </a:t>
            </a:r>
          </a:p>
          <a:p>
            <a:endParaRPr lang="en-GB" dirty="0" smtClean="0"/>
          </a:p>
          <a:p>
            <a:r>
              <a:rPr lang="en-GB" dirty="0" smtClean="0"/>
              <a:t>Buddhists do not believe in an omnipotent God who watches over them. They do believe that there are gods in the many Buddhist heavens but they are just reincarnations of people.</a:t>
            </a:r>
          </a:p>
          <a:p>
            <a:endParaRPr lang="en-GB" dirty="0"/>
          </a:p>
        </p:txBody>
      </p:sp>
      <p:sp>
        <p:nvSpPr>
          <p:cNvPr id="4" name="Slide Number Placeholder 3"/>
          <p:cNvSpPr>
            <a:spLocks noGrp="1"/>
          </p:cNvSpPr>
          <p:nvPr>
            <p:ph type="sldNum" sz="quarter" idx="10"/>
          </p:nvPr>
        </p:nvSpPr>
        <p:spPr/>
        <p:txBody>
          <a:bodyPr/>
          <a:lstStyle/>
          <a:p>
            <a:fld id="{C537190B-3E2B-43C9-8ED8-C01B6F4BB624}" type="slidenum">
              <a:rPr lang="en-GB" smtClean="0"/>
              <a:t>9</a:t>
            </a:fld>
            <a:endParaRPr lang="en-GB"/>
          </a:p>
        </p:txBody>
      </p:sp>
    </p:spTree>
    <p:extLst>
      <p:ext uri="{BB962C8B-B14F-4D97-AF65-F5344CB8AC3E}">
        <p14:creationId xmlns:p14="http://schemas.microsoft.com/office/powerpoint/2010/main" val="415190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CD43FA-EA4B-2E43-9392-E3CD0207A1C6}" type="slidenum">
              <a:rPr lang="en-US" smtClean="0"/>
              <a:t>13</a:t>
            </a:fld>
            <a:endParaRPr lang="en-US"/>
          </a:p>
        </p:txBody>
      </p:sp>
    </p:spTree>
    <p:extLst>
      <p:ext uri="{BB962C8B-B14F-4D97-AF65-F5344CB8AC3E}">
        <p14:creationId xmlns:p14="http://schemas.microsoft.com/office/powerpoint/2010/main" val="62349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4802718"/>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E5EB53-4C2E-4341-84D1-4F78410EDD83}" type="datetime1">
              <a:rPr lang="en-GB" smtClean="0">
                <a:solidFill>
                  <a:prstClr val="black">
                    <a:tint val="75000"/>
                  </a:prstClr>
                </a:solidFill>
              </a:rPr>
              <a:pPr/>
              <a:t>05/10/2019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598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4EBD0D-2AF4-4E8C-A666-F910492153CA}" type="datetime1">
              <a:rPr lang="en-GB" smtClean="0">
                <a:solidFill>
                  <a:prstClr val="black">
                    <a:tint val="75000"/>
                  </a:prstClr>
                </a:solidFill>
              </a:rPr>
              <a:pPr/>
              <a:t>05/10/2019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9293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3"/>
            <a:ext cx="1478756"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486833"/>
            <a:ext cx="4350544" cy="7749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3F562-5EA3-49B8-8C66-41D97BDE5E7E}" type="datetime1">
              <a:rPr lang="en-GB" smtClean="0">
                <a:solidFill>
                  <a:prstClr val="black">
                    <a:tint val="75000"/>
                  </a:prstClr>
                </a:solidFill>
              </a:rPr>
              <a:pPr/>
              <a:t>05/10/2019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789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9D7814-8DD5-4B55-AD22-3BDB8C8E0B96}" type="datetime1">
              <a:rPr lang="en-GB" smtClean="0">
                <a:solidFill>
                  <a:prstClr val="black">
                    <a:tint val="75000"/>
                  </a:prstClr>
                </a:solidFill>
              </a:rPr>
              <a:pPr/>
              <a:t>05/10/2019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3576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7" y="6119287"/>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C07D26-7068-4BE2-A4F1-68D6BEBFE795}" type="datetime1">
              <a:rPr lang="en-GB" smtClean="0">
                <a:solidFill>
                  <a:prstClr val="black">
                    <a:tint val="75000"/>
                  </a:prstClr>
                </a:solidFill>
              </a:rPr>
              <a:pPr/>
              <a:t>05/10/2019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435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0E5AC6-8212-4D19-B193-07EA782C6B7A}" type="datetime1">
              <a:rPr lang="en-GB" smtClean="0">
                <a:solidFill>
                  <a:prstClr val="black">
                    <a:tint val="75000"/>
                  </a:prstClr>
                </a:solidFill>
              </a:rPr>
              <a:pPr/>
              <a:t>05/10/2019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5773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2" y="486836"/>
            <a:ext cx="5915025"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3340101"/>
            <a:ext cx="2901255"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4"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4" y="3340101"/>
            <a:ext cx="2915543"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1F0D1D-5111-4E0A-B5AA-14E563BFF6DA}" type="datetime1">
              <a:rPr lang="en-GB" smtClean="0">
                <a:solidFill>
                  <a:prstClr val="black">
                    <a:tint val="75000"/>
                  </a:prstClr>
                </a:solidFill>
              </a:rPr>
              <a:pPr/>
              <a:t>05/10/2019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672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A56EF6-3F91-4657-8156-4A9D26121150}" type="datetime1">
              <a:rPr lang="en-GB" smtClean="0">
                <a:solidFill>
                  <a:prstClr val="black">
                    <a:tint val="75000"/>
                  </a:prstClr>
                </a:solidFill>
              </a:rPr>
              <a:pPr/>
              <a:t>05/10/2019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934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19412E-DBC5-417D-9C62-C2FCD9CE37B8}" type="datetime1">
              <a:rPr lang="en-GB" smtClean="0">
                <a:solidFill>
                  <a:prstClr val="black">
                    <a:tint val="75000"/>
                  </a:prstClr>
                </a:solidFill>
              </a:rPr>
              <a:pPr/>
              <a:t>05/10/2019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869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4"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314473-1C85-466E-AFA9-B404711F6F9B}" type="datetime1">
              <a:rPr lang="en-GB" smtClean="0">
                <a:solidFill>
                  <a:prstClr val="black">
                    <a:tint val="75000"/>
                  </a:prstClr>
                </a:solidFill>
              </a:rPr>
              <a:pPr/>
              <a:t>05/10/2019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2359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4"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1ABB4A-0EEC-4292-A865-24946CCFF056}" type="datetime1">
              <a:rPr lang="en-GB" smtClean="0">
                <a:solidFill>
                  <a:prstClr val="black">
                    <a:tint val="75000"/>
                  </a:prstClr>
                </a:solidFill>
              </a:rPr>
              <a:pPr/>
              <a:t>05/10/2019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090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9" y="2434167"/>
            <a:ext cx="5915025" cy="580178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5A414CA4-2BE0-4881-8EA2-D9084339AE81}" type="datetime1">
              <a:rPr lang="en-GB" smtClean="0">
                <a:solidFill>
                  <a:prstClr val="black">
                    <a:tint val="75000"/>
                  </a:prstClr>
                </a:solidFill>
              </a:rPr>
              <a:pPr/>
              <a:t>05/10/2019</a:t>
            </a:fld>
            <a:endParaRPr lang="en-GB">
              <a:solidFill>
                <a:prstClr val="black">
                  <a:tint val="75000"/>
                </a:prstClr>
              </a:solidFill>
            </a:endParaRPr>
          </a:p>
        </p:txBody>
      </p:sp>
      <p:sp>
        <p:nvSpPr>
          <p:cNvPr id="5" name="Footer Placeholder 4"/>
          <p:cNvSpPr>
            <a:spLocks noGrp="1"/>
          </p:cNvSpPr>
          <p:nvPr>
            <p:ph type="ftr" sz="quarter" idx="3"/>
          </p:nvPr>
        </p:nvSpPr>
        <p:spPr>
          <a:xfrm>
            <a:off x="2271714"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D54E1A41-9698-411A-809F-AF81FF9C13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7856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6.tiff"/><Relationship Id="rId2" Type="http://schemas.openxmlformats.org/officeDocument/2006/relationships/image" Target="../media/image12.tiff"/><Relationship Id="rId1" Type="http://schemas.openxmlformats.org/officeDocument/2006/relationships/slideLayout" Target="../slideLayouts/slideLayout7.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ifKFC4jYqS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juda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25" y="3324098"/>
            <a:ext cx="2927648" cy="27766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2803" y="6084168"/>
            <a:ext cx="6658564" cy="584775"/>
          </a:xfrm>
          <a:prstGeom prst="rect">
            <a:avLst/>
          </a:prstGeom>
          <a:solidFill>
            <a:schemeClr val="tx1"/>
          </a:solidFill>
        </p:spPr>
        <p:txBody>
          <a:bodyPr wrap="square" rtlCol="0">
            <a:spAutoFit/>
          </a:bodyPr>
          <a:lstStyle/>
          <a:p>
            <a:pPr algn="ctr"/>
            <a:r>
              <a:rPr lang="en-GB" sz="3200" u="sng" dirty="0" smtClean="0">
                <a:solidFill>
                  <a:schemeClr val="bg1"/>
                </a:solidFill>
                <a:latin typeface="Aharoni" panose="02010803020104030203" pitchFamily="2" charset="-79"/>
                <a:cs typeface="Aharoni" panose="02010803020104030203" pitchFamily="2" charset="-79"/>
              </a:rPr>
              <a:t>Judaism</a:t>
            </a:r>
            <a:endParaRPr lang="en-GB" sz="2400" dirty="0">
              <a:solidFill>
                <a:schemeClr val="bg1"/>
              </a:solidFill>
              <a:latin typeface="Aharoni" panose="02010803020104030203" pitchFamily="2" charset="-79"/>
              <a:cs typeface="Aharoni" panose="02010803020104030203" pitchFamily="2" charset="-79"/>
            </a:endParaRPr>
          </a:p>
        </p:txBody>
      </p:sp>
      <p:sp>
        <p:nvSpPr>
          <p:cNvPr id="17" name="Slide Number Placeholder 3"/>
          <p:cNvSpPr>
            <a:spLocks noGrp="1"/>
          </p:cNvSpPr>
          <p:nvPr>
            <p:ph type="sldNum" sz="quarter" idx="12"/>
          </p:nvPr>
        </p:nvSpPr>
        <p:spPr>
          <a:xfrm>
            <a:off x="4843463" y="8475136"/>
            <a:ext cx="1543050" cy="486833"/>
          </a:xfrm>
          <a:noFill/>
        </p:spPr>
        <p:txBody>
          <a:bodyPr/>
          <a:lstStyle/>
          <a:p>
            <a:fld id="{D54E1A41-9698-411A-809F-AF81FF9C137E}" type="slidenum">
              <a:rPr lang="en-GB" smtClean="0">
                <a:solidFill>
                  <a:prstClr val="black">
                    <a:tint val="75000"/>
                  </a:prstClr>
                </a:solidFill>
              </a:rPr>
              <a:pPr/>
              <a:t>1</a:t>
            </a:fld>
            <a:endParaRPr lang="en-GB" dirty="0">
              <a:solidFill>
                <a:prstClr val="black">
                  <a:tint val="75000"/>
                </a:prstClr>
              </a:solidFill>
            </a:endParaRPr>
          </a:p>
        </p:txBody>
      </p:sp>
      <p:sp>
        <p:nvSpPr>
          <p:cNvPr id="18" name="AutoShape 2" descr="Image result for hindu pantheon"/>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 name="Rectangle 18"/>
          <p:cNvSpPr>
            <a:spLocks noChangeArrowheads="1"/>
          </p:cNvSpPr>
          <p:nvPr/>
        </p:nvSpPr>
        <p:spPr bwMode="auto">
          <a:xfrm>
            <a:off x="55352" y="72827"/>
            <a:ext cx="6686015" cy="896366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GB"/>
          </a:p>
        </p:txBody>
      </p:sp>
      <p:sp>
        <p:nvSpPr>
          <p:cNvPr id="20" name="Text Box 28"/>
          <p:cNvSpPr txBox="1">
            <a:spLocks noChangeArrowheads="1"/>
          </p:cNvSpPr>
          <p:nvPr/>
        </p:nvSpPr>
        <p:spPr bwMode="auto">
          <a:xfrm>
            <a:off x="155575" y="120255"/>
            <a:ext cx="6441777" cy="542925"/>
          </a:xfrm>
          <a:prstGeom prst="rect">
            <a:avLst/>
          </a:prstGeom>
          <a:solidFill>
            <a:srgbClr val="000000"/>
          </a:solidFill>
          <a:ln w="38100">
            <a:solidFill>
              <a:srgbClr val="000000"/>
            </a:solidFill>
            <a:miter lim="800000"/>
            <a:headEnd/>
            <a:tailEnd/>
          </a:ln>
          <a:effectLst>
            <a:outerShdw dist="28398" dir="3806097" algn="ctr" rotWithShape="0">
              <a:srgbClr val="7F7F7F">
                <a:alpha val="50000"/>
              </a:srgbClr>
            </a:outerShdw>
          </a:effectLst>
        </p:spPr>
        <p:txBody>
          <a:bodyPr rot="0" vert="horz" wrap="square" lIns="91440" tIns="45720" rIns="91440" bIns="45720" anchor="t" anchorCtr="0" upright="1">
            <a:noAutofit/>
          </a:bodyPr>
          <a:lstStyle/>
          <a:p>
            <a:pPr algn="ctr">
              <a:lnSpc>
                <a:spcPct val="115000"/>
              </a:lnSpc>
              <a:spcAft>
                <a:spcPts val="1000"/>
              </a:spcAft>
            </a:pPr>
            <a:r>
              <a:rPr lang="en-GB" sz="2800" dirty="0" smtClean="0">
                <a:solidFill>
                  <a:schemeClr val="bg1"/>
                </a:solidFill>
                <a:effectLst/>
                <a:latin typeface="Verdana"/>
                <a:ea typeface="Calibri"/>
                <a:cs typeface="Times New Roman"/>
              </a:rPr>
              <a:t>WCSA</a:t>
            </a:r>
            <a:endParaRPr lang="en-GB" sz="1100" dirty="0">
              <a:solidFill>
                <a:schemeClr val="bg1"/>
              </a:solidFill>
              <a:effectLst/>
              <a:latin typeface="Calibri"/>
              <a:ea typeface="Calibri"/>
              <a:cs typeface="Times New Roman"/>
            </a:endParaRPr>
          </a:p>
        </p:txBody>
      </p:sp>
      <p:sp>
        <p:nvSpPr>
          <p:cNvPr id="21" name="Text Box 27"/>
          <p:cNvSpPr txBox="1">
            <a:spLocks noChangeArrowheads="1"/>
          </p:cNvSpPr>
          <p:nvPr/>
        </p:nvSpPr>
        <p:spPr bwMode="auto">
          <a:xfrm>
            <a:off x="1250483" y="755576"/>
            <a:ext cx="4251960" cy="1038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n-GB" sz="4800" dirty="0" smtClean="0">
                <a:effectLst/>
                <a:latin typeface="Verdana"/>
                <a:ea typeface="Calibri"/>
                <a:cs typeface="Times New Roman"/>
              </a:rPr>
              <a:t>Religious Studies</a:t>
            </a:r>
            <a:endParaRPr lang="en-GB" sz="1100" dirty="0">
              <a:effectLst/>
              <a:latin typeface="Calibri"/>
              <a:ea typeface="Calibri"/>
              <a:cs typeface="Times New Roman"/>
            </a:endParaRPr>
          </a:p>
        </p:txBody>
      </p:sp>
      <p:sp>
        <p:nvSpPr>
          <p:cNvPr id="22" name="Text Box 9"/>
          <p:cNvSpPr txBox="1">
            <a:spLocks noChangeArrowheads="1"/>
          </p:cNvSpPr>
          <p:nvPr/>
        </p:nvSpPr>
        <p:spPr bwMode="auto">
          <a:xfrm>
            <a:off x="155574" y="2411760"/>
            <a:ext cx="6441777" cy="864096"/>
          </a:xfrm>
          <a:prstGeom prst="rect">
            <a:avLst/>
          </a:prstGeom>
          <a:solidFill>
            <a:srgbClr val="000000"/>
          </a:solidFill>
          <a:ln w="38100">
            <a:solidFill>
              <a:srgbClr val="000000"/>
            </a:solidFill>
            <a:miter lim="800000"/>
            <a:headEnd/>
            <a:tailEnd/>
          </a:ln>
          <a:effectLst>
            <a:outerShdw dist="28398" dir="3806097" algn="ctr" rotWithShape="0">
              <a:srgbClr val="7F7F7F">
                <a:alpha val="50000"/>
              </a:srgbClr>
            </a:outerShdw>
          </a:effectLst>
        </p:spPr>
        <p:txBody>
          <a:bodyPr rot="0" vert="horz" wrap="square" lIns="91440" tIns="45720" rIns="91440" bIns="45720" anchor="t" anchorCtr="0" upright="1">
            <a:noAutofit/>
          </a:bodyPr>
          <a:lstStyle/>
          <a:p>
            <a:pPr algn="ctr">
              <a:lnSpc>
                <a:spcPct val="115000"/>
              </a:lnSpc>
              <a:spcAft>
                <a:spcPts val="1000"/>
              </a:spcAft>
            </a:pPr>
            <a:r>
              <a:rPr lang="en-GB" sz="2400" dirty="0">
                <a:solidFill>
                  <a:schemeClr val="bg1"/>
                </a:solidFill>
                <a:effectLst/>
                <a:latin typeface="Verdana"/>
                <a:ea typeface="Calibri"/>
                <a:cs typeface="Times New Roman"/>
              </a:rPr>
              <a:t>Home Learning </a:t>
            </a:r>
            <a:r>
              <a:rPr lang="en-GB" sz="2400" dirty="0" smtClean="0">
                <a:solidFill>
                  <a:schemeClr val="bg1"/>
                </a:solidFill>
                <a:effectLst/>
                <a:latin typeface="Verdana"/>
                <a:ea typeface="Calibri"/>
                <a:cs typeface="Times New Roman"/>
              </a:rPr>
              <a:t>Booklet </a:t>
            </a:r>
            <a:br>
              <a:rPr lang="en-GB" sz="2400" dirty="0" smtClean="0">
                <a:solidFill>
                  <a:schemeClr val="bg1"/>
                </a:solidFill>
                <a:effectLst/>
                <a:latin typeface="Verdana"/>
                <a:ea typeface="Calibri"/>
                <a:cs typeface="Times New Roman"/>
              </a:rPr>
            </a:br>
            <a:r>
              <a:rPr lang="en-GB" sz="2400" dirty="0" smtClean="0">
                <a:solidFill>
                  <a:schemeClr val="bg1"/>
                </a:solidFill>
                <a:effectLst/>
                <a:latin typeface="Verdana"/>
                <a:ea typeface="Calibri"/>
                <a:cs typeface="Times New Roman"/>
              </a:rPr>
              <a:t>Learning </a:t>
            </a:r>
            <a:r>
              <a:rPr lang="en-GB" sz="2400" dirty="0">
                <a:solidFill>
                  <a:schemeClr val="bg1"/>
                </a:solidFill>
                <a:effectLst/>
                <a:latin typeface="Verdana"/>
                <a:ea typeface="Calibri"/>
                <a:cs typeface="Times New Roman"/>
              </a:rPr>
              <a:t>Cycle </a:t>
            </a:r>
            <a:r>
              <a:rPr lang="en-GB" sz="2400" dirty="0">
                <a:solidFill>
                  <a:schemeClr val="bg1"/>
                </a:solidFill>
                <a:latin typeface="Verdana"/>
                <a:ea typeface="Calibri"/>
                <a:cs typeface="Times New Roman"/>
              </a:rPr>
              <a:t>2</a:t>
            </a:r>
            <a:r>
              <a:rPr lang="en-GB" sz="2400" dirty="0" smtClean="0">
                <a:solidFill>
                  <a:schemeClr val="bg1"/>
                </a:solidFill>
                <a:latin typeface="Verdana"/>
                <a:ea typeface="Calibri"/>
                <a:cs typeface="Times New Roman"/>
              </a:rPr>
              <a:t> Y7</a:t>
            </a:r>
            <a:endParaRPr lang="en-GB" sz="1100" dirty="0">
              <a:solidFill>
                <a:schemeClr val="bg1"/>
              </a:solidFill>
              <a:effectLst/>
              <a:latin typeface="Calibri"/>
              <a:ea typeface="Calibri"/>
              <a:cs typeface="Times New Roman"/>
            </a:endParaRPr>
          </a:p>
        </p:txBody>
      </p:sp>
      <p:sp>
        <p:nvSpPr>
          <p:cNvPr id="23" name="Text Box 16"/>
          <p:cNvSpPr txBox="1">
            <a:spLocks noChangeArrowheads="1"/>
          </p:cNvSpPr>
          <p:nvPr/>
        </p:nvSpPr>
        <p:spPr bwMode="auto">
          <a:xfrm>
            <a:off x="57150" y="7227143"/>
            <a:ext cx="6800850" cy="657225"/>
          </a:xfrm>
          <a:prstGeom prst="rect">
            <a:avLst/>
          </a:prstGeom>
          <a:noFill/>
          <a:ln>
            <a:noFill/>
          </a:ln>
          <a:extLst/>
        </p:spPr>
        <p:txBody>
          <a:bodyPr rot="0" vert="horz" wrap="square" lIns="91440" tIns="45720" rIns="91440" bIns="45720" anchor="t" anchorCtr="0" upright="1">
            <a:noAutofit/>
          </a:bodyPr>
          <a:lstStyle/>
          <a:p>
            <a:pPr>
              <a:lnSpc>
                <a:spcPct val="115000"/>
              </a:lnSpc>
              <a:spcAft>
                <a:spcPts val="1000"/>
              </a:spcAft>
            </a:pPr>
            <a:r>
              <a:rPr lang="en-GB" sz="1600" b="1" dirty="0">
                <a:effectLst/>
                <a:latin typeface="Kristen ITC"/>
                <a:ea typeface="Calibri"/>
                <a:cs typeface="Times New Roman"/>
              </a:rPr>
              <a:t>Name: </a:t>
            </a:r>
            <a:r>
              <a:rPr lang="en-GB" sz="2000" b="1" dirty="0">
                <a:effectLst/>
                <a:latin typeface="Kristen ITC"/>
                <a:ea typeface="Calibri"/>
                <a:cs typeface="Times New Roman"/>
              </a:rPr>
              <a:t>_______________________________</a:t>
            </a:r>
            <a:r>
              <a:rPr lang="en-GB" sz="1600" b="1" dirty="0">
                <a:effectLst/>
                <a:latin typeface="Kristen ITC"/>
                <a:ea typeface="Calibri"/>
                <a:cs typeface="Times New Roman"/>
              </a:rPr>
              <a:t>Tutor Group: </a:t>
            </a:r>
            <a:r>
              <a:rPr lang="en-GB" sz="1600" b="1" dirty="0">
                <a:latin typeface="Kristen ITC"/>
                <a:ea typeface="Calibri"/>
                <a:cs typeface="Times New Roman"/>
              </a:rPr>
              <a:t>7</a:t>
            </a:r>
            <a:r>
              <a:rPr lang="en-GB" sz="2000" b="1" dirty="0" smtClean="0">
                <a:latin typeface="Kristen ITC"/>
                <a:ea typeface="Calibri"/>
                <a:cs typeface="Times New Roman"/>
              </a:rPr>
              <a:t>___</a:t>
            </a:r>
            <a:endParaRPr lang="en-GB" sz="1600" b="1" dirty="0" smtClean="0">
              <a:latin typeface="Kristen ITC"/>
              <a:ea typeface="Calibri"/>
              <a:cs typeface="Times New Roman"/>
            </a:endParaRPr>
          </a:p>
          <a:p>
            <a:pPr>
              <a:lnSpc>
                <a:spcPct val="115000"/>
              </a:lnSpc>
              <a:spcAft>
                <a:spcPts val="1000"/>
              </a:spcAft>
            </a:pPr>
            <a:r>
              <a:rPr lang="en-GB" sz="1600" b="1" dirty="0" smtClean="0">
                <a:latin typeface="Kristen ITC"/>
                <a:ea typeface="Calibri"/>
                <a:cs typeface="Times New Roman"/>
              </a:rPr>
              <a:t/>
            </a:r>
            <a:br>
              <a:rPr lang="en-GB" sz="1600" b="1" dirty="0" smtClean="0">
                <a:latin typeface="Kristen ITC"/>
                <a:ea typeface="Calibri"/>
                <a:cs typeface="Times New Roman"/>
              </a:rPr>
            </a:br>
            <a:r>
              <a:rPr lang="en-GB" sz="1600" b="1" dirty="0" smtClean="0">
                <a:latin typeface="Kristen ITC"/>
                <a:ea typeface="Calibri"/>
                <a:cs typeface="Times New Roman"/>
              </a:rPr>
              <a:t>Target Grade</a:t>
            </a:r>
            <a:r>
              <a:rPr lang="en-GB" sz="2000" b="1" dirty="0" smtClean="0">
                <a:latin typeface="Kristen ITC"/>
                <a:ea typeface="Calibri"/>
                <a:cs typeface="Times New Roman"/>
              </a:rPr>
              <a:t>:</a:t>
            </a:r>
            <a:r>
              <a:rPr lang="en-GB" sz="2000" b="1" dirty="0" smtClean="0">
                <a:effectLst/>
                <a:latin typeface="Kristen ITC"/>
                <a:ea typeface="Calibri"/>
                <a:cs typeface="Times New Roman"/>
              </a:rPr>
              <a:t>________             Class: 7_________</a:t>
            </a:r>
            <a:endParaRPr lang="en-GB" sz="1600" b="1" dirty="0" smtClean="0">
              <a:effectLst/>
              <a:latin typeface="Kristen ITC"/>
              <a:ea typeface="Calibri"/>
              <a:cs typeface="Times New Roman"/>
            </a:endParaRPr>
          </a:p>
        </p:txBody>
      </p:sp>
      <p:sp>
        <p:nvSpPr>
          <p:cNvPr id="24" name="Text Box 2"/>
          <p:cNvSpPr txBox="1">
            <a:spLocks noChangeArrowheads="1"/>
          </p:cNvSpPr>
          <p:nvPr/>
        </p:nvSpPr>
        <p:spPr bwMode="auto">
          <a:xfrm>
            <a:off x="44624" y="8480995"/>
            <a:ext cx="6800850" cy="771525"/>
          </a:xfrm>
          <a:prstGeom prst="rect">
            <a:avLst/>
          </a:prstGeom>
          <a:noFill/>
          <a:ln>
            <a:noFill/>
          </a:ln>
          <a:extLst/>
        </p:spPr>
        <p:txBody>
          <a:bodyPr rot="0" vert="horz" wrap="square" lIns="91440" tIns="45720" rIns="91440" bIns="45720" anchor="t" anchorCtr="0" upright="1">
            <a:noAutofit/>
          </a:bodyPr>
          <a:lstStyle/>
          <a:p>
            <a:pPr>
              <a:lnSpc>
                <a:spcPct val="115000"/>
              </a:lnSpc>
              <a:spcAft>
                <a:spcPts val="1000"/>
              </a:spcAft>
            </a:pPr>
            <a:r>
              <a:rPr lang="en-GB" sz="1600" b="1" dirty="0" smtClean="0">
                <a:effectLst/>
                <a:latin typeface="Kristen ITC"/>
                <a:ea typeface="Calibri"/>
                <a:cs typeface="Times New Roman"/>
              </a:rPr>
              <a:t>Teacher: </a:t>
            </a:r>
            <a:r>
              <a:rPr lang="en-GB" sz="2000" b="1" dirty="0">
                <a:effectLst/>
                <a:latin typeface="Kristen ITC"/>
                <a:ea typeface="Calibri"/>
                <a:cs typeface="Times New Roman"/>
              </a:rPr>
              <a:t>___________________________________</a:t>
            </a:r>
            <a:endParaRPr lang="en-GB" sz="1100" dirty="0">
              <a:effectLst/>
              <a:latin typeface="Calibri"/>
              <a:ea typeface="Calibri"/>
              <a:cs typeface="Times New Roman"/>
            </a:endParaRPr>
          </a:p>
        </p:txBody>
      </p:sp>
    </p:spTree>
    <p:extLst>
      <p:ext uri="{BB962C8B-B14F-4D97-AF65-F5344CB8AC3E}">
        <p14:creationId xmlns:p14="http://schemas.microsoft.com/office/powerpoint/2010/main" val="4276963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34188" y="-1226"/>
            <a:ext cx="4824536" cy="461665"/>
          </a:xfrm>
          <a:prstGeom prst="rect">
            <a:avLst/>
          </a:prstGeom>
          <a:noFill/>
        </p:spPr>
        <p:txBody>
          <a:bodyPr wrap="square" rtlCol="0">
            <a:spAutoFit/>
          </a:bodyPr>
          <a:lstStyle/>
          <a:p>
            <a:r>
              <a:rPr lang="en-GB" sz="2400" b="1" u="sng" dirty="0" smtClean="0"/>
              <a:t>Week 7 Synagogue</a:t>
            </a:r>
            <a:endParaRPr lang="en-GB" sz="2400" b="1" u="sng" dirty="0"/>
          </a:p>
        </p:txBody>
      </p:sp>
      <p:sp>
        <p:nvSpPr>
          <p:cNvPr id="13" name="Rectangle 12"/>
          <p:cNvSpPr/>
          <p:nvPr/>
        </p:nvSpPr>
        <p:spPr>
          <a:xfrm>
            <a:off x="33599" y="460439"/>
            <a:ext cx="6761371" cy="7271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chemeClr val="tx1"/>
                </a:solidFill>
              </a:rPr>
              <a:t>Jews worship in a synagogue – we will look at what is in a synagogue and it’s importance next week. Look at the images of some parts of the synagogue and guess what you think they are, and why they are in a synagogue.</a:t>
            </a:r>
            <a:endParaRPr lang="en-GB" sz="1200" dirty="0">
              <a:solidFill>
                <a:schemeClr val="tx1"/>
              </a:solidFill>
            </a:endParaRPr>
          </a:p>
        </p:txBody>
      </p: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England could follow Scotland in outlawing the use of animals in performa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Box 17"/>
          <p:cNvSpPr txBox="1"/>
          <p:nvPr/>
        </p:nvSpPr>
        <p:spPr>
          <a:xfrm>
            <a:off x="2564905" y="1407704"/>
            <a:ext cx="4230066" cy="7017306"/>
          </a:xfrm>
          <a:prstGeom prst="rect">
            <a:avLst/>
          </a:prstGeom>
          <a:noFill/>
        </p:spPr>
        <p:txBody>
          <a:bodyPr wrap="square" rtlCol="0">
            <a:spAutoFit/>
          </a:bodyPr>
          <a:lstStyle/>
          <a:p>
            <a:pPr>
              <a:lnSpc>
                <a:spcPct val="150000"/>
              </a:lnSpc>
            </a:pPr>
            <a:r>
              <a:rPr lang="en-GB" sz="1200" dirty="0" smtClean="0">
                <a:solidFill>
                  <a:schemeClr val="bg1">
                    <a:lumMod val="50000"/>
                  </a:schemeClr>
                </a:solidFill>
              </a:rPr>
              <a:t>_____________________________________________________</a:t>
            </a:r>
          </a:p>
          <a:p>
            <a:pPr>
              <a:lnSpc>
                <a:spcPct val="150000"/>
              </a:lnSpc>
            </a:pPr>
            <a:r>
              <a:rPr lang="en-GB" sz="1200" dirty="0" smtClean="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r>
              <a:rPr lang="en-GB" sz="1200" dirty="0">
                <a:solidFill>
                  <a:schemeClr val="bg1">
                    <a:lumMod val="50000"/>
                  </a:schemeClr>
                </a:solidFill>
              </a:rPr>
              <a:t>_____________________________________________________</a:t>
            </a:r>
          </a:p>
          <a:p>
            <a:pPr>
              <a:lnSpc>
                <a:spcPct val="150000"/>
              </a:lnSpc>
            </a:pPr>
            <a:endParaRPr lang="en-GB" sz="1200" dirty="0">
              <a:solidFill>
                <a:schemeClr val="bg1">
                  <a:lumMod val="50000"/>
                </a:schemeClr>
              </a:solidFill>
            </a:endParaRPr>
          </a:p>
        </p:txBody>
      </p:sp>
      <p:sp>
        <p:nvSpPr>
          <p:cNvPr id="20" name="TextBox 19"/>
          <p:cNvSpPr txBox="1"/>
          <p:nvPr/>
        </p:nvSpPr>
        <p:spPr>
          <a:xfrm>
            <a:off x="2629203" y="9821457"/>
            <a:ext cx="184731" cy="369332"/>
          </a:xfrm>
          <a:prstGeom prst="rect">
            <a:avLst/>
          </a:prstGeom>
          <a:noFill/>
        </p:spPr>
        <p:txBody>
          <a:bodyPr wrap="none" rtlCol="0">
            <a:spAutoFit/>
          </a:bodyPr>
          <a:lstStyle/>
          <a:p>
            <a:endParaRPr lang="en-GB" dirty="0"/>
          </a:p>
        </p:txBody>
      </p:sp>
      <p:sp>
        <p:nvSpPr>
          <p:cNvPr id="21" name="TextBox 20"/>
          <p:cNvSpPr txBox="1"/>
          <p:nvPr/>
        </p:nvSpPr>
        <p:spPr>
          <a:xfrm>
            <a:off x="2407152" y="8523148"/>
            <a:ext cx="6556530" cy="369332"/>
          </a:xfrm>
          <a:prstGeom prst="rect">
            <a:avLst/>
          </a:prstGeom>
          <a:noFill/>
        </p:spPr>
        <p:txBody>
          <a:bodyPr wrap="square" rtlCol="0">
            <a:spAutoFit/>
          </a:bodyPr>
          <a:lstStyle/>
          <a:p>
            <a:r>
              <a:rPr lang="en-GB" sz="1600" b="1" dirty="0" smtClean="0"/>
              <a:t>Teacher </a:t>
            </a:r>
            <a:r>
              <a:rPr lang="en-GB" sz="1600" b="1" dirty="0" smtClean="0"/>
              <a:t>Signature  </a:t>
            </a:r>
            <a:r>
              <a:rPr lang="en-GB" dirty="0" smtClean="0"/>
              <a:t>_______________________</a:t>
            </a:r>
            <a:endParaRPr lang="en-GB" dirty="0"/>
          </a:p>
        </p:txBody>
      </p:sp>
      <p:pic>
        <p:nvPicPr>
          <p:cNvPr id="2050" name="Picture 2" descr="Image result for ark synagogue"/>
          <p:cNvPicPr>
            <a:picLocks noChangeAspect="1" noChangeArrowheads="1"/>
          </p:cNvPicPr>
          <p:nvPr/>
        </p:nvPicPr>
        <p:blipFill rotWithShape="1">
          <a:blip r:embed="rId2">
            <a:extLst>
              <a:ext uri="{28A0092B-C50C-407E-A947-70E740481C1C}">
                <a14:useLocalDpi xmlns:a14="http://schemas.microsoft.com/office/drawing/2010/main" val="0"/>
              </a:ext>
            </a:extLst>
          </a:blip>
          <a:srcRect l="26185" r="27582"/>
          <a:stretch/>
        </p:blipFill>
        <p:spPr bwMode="auto">
          <a:xfrm>
            <a:off x="462375" y="1396350"/>
            <a:ext cx="1527875" cy="22329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ner tamid synagogue"/>
          <p:cNvPicPr>
            <a:picLocks noChangeAspect="1" noChangeArrowheads="1"/>
          </p:cNvPicPr>
          <p:nvPr/>
        </p:nvPicPr>
        <p:blipFill rotWithShape="1">
          <a:blip r:embed="rId3">
            <a:extLst>
              <a:ext uri="{28A0092B-C50C-407E-A947-70E740481C1C}">
                <a14:useLocalDpi xmlns:a14="http://schemas.microsoft.com/office/drawing/2010/main" val="0"/>
              </a:ext>
            </a:extLst>
          </a:blip>
          <a:srcRect l="13345" r="13867"/>
          <a:stretch/>
        </p:blipFill>
        <p:spPr bwMode="auto">
          <a:xfrm>
            <a:off x="323850" y="3725732"/>
            <a:ext cx="1733265" cy="23812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en commandments synagog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810" y="6309479"/>
            <a:ext cx="1851001" cy="256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82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48880" y="-36512"/>
            <a:ext cx="4477146" cy="584775"/>
          </a:xfrm>
          <a:prstGeom prst="rect">
            <a:avLst/>
          </a:prstGeom>
          <a:noFill/>
        </p:spPr>
        <p:txBody>
          <a:bodyPr wrap="square" rtlCol="0">
            <a:spAutoFit/>
          </a:bodyPr>
          <a:lstStyle/>
          <a:p>
            <a:r>
              <a:rPr lang="en-GB" sz="3200" b="1" u="sng" dirty="0" smtClean="0"/>
              <a:t>Week 8 </a:t>
            </a:r>
            <a:r>
              <a:rPr lang="en-GB" sz="3200" b="1" u="sng" dirty="0" err="1" smtClean="0"/>
              <a:t>REvision</a:t>
            </a:r>
            <a:endParaRPr lang="en-GB" sz="3200" b="1" u="sng" dirty="0"/>
          </a:p>
        </p:txBody>
      </p:sp>
      <p:sp>
        <p:nvSpPr>
          <p:cNvPr id="6" name="TextBox 5"/>
          <p:cNvSpPr txBox="1"/>
          <p:nvPr/>
        </p:nvSpPr>
        <p:spPr>
          <a:xfrm>
            <a:off x="44624" y="581943"/>
            <a:ext cx="6781402" cy="461665"/>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GB" sz="1200" dirty="0" smtClean="0">
                <a:solidFill>
                  <a:schemeClr val="tx1"/>
                </a:solidFill>
                <a:latin typeface="Comic Sans MS" pitchFamily="66" charset="0"/>
              </a:rPr>
              <a:t>Not everyone revises in the same way. Now is the time to find out how you best revise. See below for some key tips. </a:t>
            </a:r>
          </a:p>
        </p:txBody>
      </p:sp>
      <p:sp>
        <p:nvSpPr>
          <p:cNvPr id="8" name="AutoShape 2" descr="Image result for irena sendler"/>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5" descr="Image result for sophie scholl"/>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Box 17"/>
          <p:cNvSpPr txBox="1"/>
          <p:nvPr/>
        </p:nvSpPr>
        <p:spPr>
          <a:xfrm>
            <a:off x="307975" y="5703788"/>
            <a:ext cx="6433393" cy="646331"/>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GB" sz="1200" dirty="0" smtClean="0">
                <a:solidFill>
                  <a:schemeClr val="tx1"/>
                </a:solidFill>
                <a:latin typeface="Comic Sans MS" pitchFamily="66" charset="0"/>
              </a:rPr>
              <a:t>Mind maps, past paper questions, flash cards, writing songs, visual note taking, recording yourself, look cover write check, get someone to test you, write tables, etc…</a:t>
            </a:r>
          </a:p>
          <a:p>
            <a:endParaRPr lang="en-GB" sz="1200" dirty="0" smtClean="0">
              <a:solidFill>
                <a:schemeClr val="tx1"/>
              </a:solidFill>
              <a:latin typeface="Comic Sans MS" pitchFamily="66" charset="0"/>
            </a:endParaRPr>
          </a:p>
        </p:txBody>
      </p:sp>
      <p:sp>
        <p:nvSpPr>
          <p:cNvPr id="10" name="AutoShape 7" descr="Image result for sophie scholl"/>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155575" y="50146"/>
            <a:ext cx="1041177" cy="369332"/>
          </a:xfrm>
          <a:prstGeom prst="rect">
            <a:avLst/>
          </a:prstGeom>
          <a:noFill/>
          <a:ln>
            <a:solidFill>
              <a:schemeClr val="tx1"/>
            </a:solidFill>
          </a:ln>
        </p:spPr>
        <p:txBody>
          <a:bodyPr wrap="square" rtlCol="0">
            <a:spAutoFit/>
          </a:bodyPr>
          <a:lstStyle/>
          <a:p>
            <a:r>
              <a:rPr lang="en-GB" b="1" u="sng" dirty="0" err="1" smtClean="0"/>
              <a:t>REvision</a:t>
            </a:r>
            <a:endParaRPr lang="en-GB" b="1" u="sng" dirty="0"/>
          </a:p>
        </p:txBody>
      </p:sp>
      <p:sp>
        <p:nvSpPr>
          <p:cNvPr id="2" name="AutoShape 2" descr="Image result for how to revi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79" y="1118152"/>
            <a:ext cx="5661248" cy="424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3933056" y="3923928"/>
            <a:ext cx="288032" cy="180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5574" y="6525180"/>
            <a:ext cx="6670452" cy="1077218"/>
          </a:xfrm>
          <a:prstGeom prst="rect">
            <a:avLst/>
          </a:prstGeom>
          <a:noFill/>
        </p:spPr>
        <p:txBody>
          <a:bodyPr wrap="square" rtlCol="0">
            <a:spAutoFit/>
          </a:bodyPr>
          <a:lstStyle/>
          <a:p>
            <a:r>
              <a:rPr lang="en-GB" sz="1600" dirty="0" smtClean="0"/>
              <a:t>Parent/Carer Signature</a:t>
            </a:r>
            <a:r>
              <a:rPr lang="en-GB" sz="1600" dirty="0"/>
              <a:t> </a:t>
            </a:r>
            <a:r>
              <a:rPr lang="en-GB" sz="1600" dirty="0" smtClean="0"/>
              <a:t>to confirm you carried out revision</a:t>
            </a:r>
            <a:br>
              <a:rPr lang="en-GB" sz="1600" dirty="0" smtClean="0"/>
            </a:br>
            <a:r>
              <a:rPr lang="en-GB" sz="1600" dirty="0" smtClean="0"/>
              <a:t>for your assessment:</a:t>
            </a:r>
          </a:p>
          <a:p>
            <a:endParaRPr lang="en-GB" sz="1600" dirty="0" smtClean="0"/>
          </a:p>
          <a:p>
            <a:r>
              <a:rPr lang="en-GB" sz="1600" dirty="0" smtClean="0"/>
              <a:t>Signed……………………………………………………………… Date: ………………………….</a:t>
            </a:r>
            <a:endParaRPr lang="en-GB" sz="1600" dirty="0"/>
          </a:p>
        </p:txBody>
      </p:sp>
    </p:spTree>
    <p:extLst>
      <p:ext uri="{BB962C8B-B14F-4D97-AF65-F5344CB8AC3E}">
        <p14:creationId xmlns:p14="http://schemas.microsoft.com/office/powerpoint/2010/main" val="1752540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2742462" y="8010520"/>
            <a:ext cx="1543050" cy="486833"/>
          </a:xfrm>
        </p:spPr>
        <p:txBody>
          <a:bodyPr/>
          <a:lstStyle/>
          <a:p>
            <a:fld id="{D54E1A41-9698-411A-809F-AF81FF9C137E}" type="slidenum">
              <a:rPr lang="en-GB" smtClean="0"/>
              <a:t>12</a:t>
            </a:fld>
            <a:endParaRPr lang="en-GB"/>
          </a:p>
        </p:txBody>
      </p:sp>
      <p:sp>
        <p:nvSpPr>
          <p:cNvPr id="7" name="TextBox 6"/>
          <p:cNvSpPr txBox="1"/>
          <p:nvPr/>
        </p:nvSpPr>
        <p:spPr>
          <a:xfrm>
            <a:off x="47483" y="107504"/>
            <a:ext cx="6832469" cy="8956298"/>
          </a:xfrm>
          <a:prstGeom prst="rect">
            <a:avLst/>
          </a:prstGeom>
          <a:noFill/>
        </p:spPr>
        <p:txBody>
          <a:bodyPr wrap="square" rtlCol="0">
            <a:spAutoFit/>
          </a:bodyPr>
          <a:lstStyle/>
          <a:p>
            <a:pPr>
              <a:lnSpc>
                <a:spcPct val="150000"/>
              </a:lnSpc>
            </a:pPr>
            <a:r>
              <a:rPr lang="en-GB" sz="1200" dirty="0" smtClean="0">
                <a:solidFill>
                  <a:schemeClr val="bg1">
                    <a:lumMod val="65000"/>
                  </a:schemeClr>
                </a:solidFill>
              </a:rPr>
              <a:t>_</a:t>
            </a:r>
            <a:r>
              <a:rPr lang="en-GB" sz="1200" dirty="0">
                <a:solidFill>
                  <a:schemeClr val="bg1">
                    <a:lumMod val="65000"/>
                  </a:schemeClr>
                </a:solidFill>
              </a:rPr>
              <a:t>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smtClean="0">
                <a:solidFill>
                  <a:schemeClr val="bg1">
                    <a:lumMod val="65000"/>
                  </a:schemeClr>
                </a:solidFill>
              </a:rPr>
              <a:t>______________________________________________________________________________________</a:t>
            </a:r>
            <a:r>
              <a:rPr lang="en-GB" sz="1200" dirty="0">
                <a:solidFill>
                  <a:schemeClr val="bg1">
                    <a:lumMod val="65000"/>
                  </a:schemeClr>
                </a:solidFill>
              </a:rPr>
              <a:t>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smtClean="0">
                <a:solidFill>
                  <a:schemeClr val="bg1">
                    <a:lumMod val="65000"/>
                  </a:schemeClr>
                </a:solidFill>
              </a:rPr>
              <a:t>_____________________________________________________________________________________________________________________________________________________________________________</a:t>
            </a:r>
            <a:endParaRPr lang="en-GB" sz="1200" dirty="0">
              <a:solidFill>
                <a:schemeClr val="bg1">
                  <a:lumMod val="65000"/>
                </a:schemeClr>
              </a:solidFill>
            </a:endParaRP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a:t>
            </a:r>
            <a:r>
              <a:rPr lang="en-GB" sz="1200" dirty="0" smtClean="0">
                <a:solidFill>
                  <a:schemeClr val="bg1">
                    <a:lumMod val="65000"/>
                  </a:schemeClr>
                </a:solidFill>
              </a:rPr>
              <a:t>_</a:t>
            </a:r>
            <a:endParaRPr lang="en-GB" sz="1200" dirty="0">
              <a:solidFill>
                <a:schemeClr val="bg1">
                  <a:lumMod val="65000"/>
                </a:schemeClr>
              </a:solidFill>
            </a:endParaRP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a:solidFill>
                  <a:schemeClr val="bg1">
                    <a:lumMod val="65000"/>
                  </a:schemeClr>
                </a:solidFill>
              </a:rPr>
              <a:t>_______________________________________________________________________________________</a:t>
            </a:r>
          </a:p>
          <a:p>
            <a:pPr>
              <a:lnSpc>
                <a:spcPct val="150000"/>
              </a:lnSpc>
            </a:pPr>
            <a:r>
              <a:rPr lang="en-GB" sz="1200" dirty="0" smtClean="0">
                <a:solidFill>
                  <a:schemeClr val="bg1">
                    <a:lumMod val="65000"/>
                  </a:schemeClr>
                </a:solidFill>
              </a:rPr>
              <a:t>_______________________________________________________________________________</a:t>
            </a:r>
            <a:r>
              <a:rPr lang="en-GB" sz="1200" dirty="0">
                <a:solidFill>
                  <a:schemeClr val="bg1">
                    <a:lumMod val="65000"/>
                  </a:schemeClr>
                </a:solidFill>
              </a:rPr>
              <a:t>________</a:t>
            </a:r>
          </a:p>
          <a:p>
            <a:pPr>
              <a:lnSpc>
                <a:spcPct val="150000"/>
              </a:lnSpc>
            </a:pPr>
            <a:r>
              <a:rPr lang="en-GB" sz="1200" dirty="0" smtClean="0">
                <a:solidFill>
                  <a:schemeClr val="bg1">
                    <a:lumMod val="65000"/>
                  </a:schemeClr>
                </a:solidFill>
              </a:rPr>
              <a:t>_______________________________________________________________________________</a:t>
            </a:r>
            <a:r>
              <a:rPr lang="en-GB" sz="1200" dirty="0">
                <a:solidFill>
                  <a:schemeClr val="bg1">
                    <a:lumMod val="65000"/>
                  </a:schemeClr>
                </a:solidFill>
              </a:rPr>
              <a:t>________</a:t>
            </a:r>
          </a:p>
          <a:p>
            <a:pPr>
              <a:lnSpc>
                <a:spcPct val="150000"/>
              </a:lnSpc>
            </a:pPr>
            <a:r>
              <a:rPr lang="en-GB" sz="1200" dirty="0" smtClean="0">
                <a:solidFill>
                  <a:schemeClr val="bg1">
                    <a:lumMod val="65000"/>
                  </a:schemeClr>
                </a:solidFill>
              </a:rPr>
              <a:t>_______________________________________________________________________________</a:t>
            </a:r>
            <a:r>
              <a:rPr lang="en-GB" sz="1200" dirty="0">
                <a:solidFill>
                  <a:schemeClr val="bg1">
                    <a:lumMod val="65000"/>
                  </a:schemeClr>
                </a:solidFill>
              </a:rPr>
              <a:t>________</a:t>
            </a:r>
          </a:p>
          <a:p>
            <a:pPr>
              <a:lnSpc>
                <a:spcPct val="150000"/>
              </a:lnSpc>
            </a:pPr>
            <a:r>
              <a:rPr lang="en-GB" sz="1200" dirty="0" smtClean="0">
                <a:solidFill>
                  <a:schemeClr val="bg1">
                    <a:lumMod val="65000"/>
                  </a:schemeClr>
                </a:solidFill>
              </a:rPr>
              <a:t>_______________________________________________________________________________</a:t>
            </a:r>
            <a:r>
              <a:rPr lang="en-GB" sz="1200" dirty="0">
                <a:solidFill>
                  <a:schemeClr val="bg1">
                    <a:lumMod val="65000"/>
                  </a:schemeClr>
                </a:solidFill>
              </a:rPr>
              <a:t>________</a:t>
            </a:r>
          </a:p>
          <a:p>
            <a:pPr>
              <a:lnSpc>
                <a:spcPct val="150000"/>
              </a:lnSpc>
            </a:pPr>
            <a:r>
              <a:rPr lang="en-GB" sz="1200" dirty="0">
                <a:solidFill>
                  <a:schemeClr val="bg1">
                    <a:lumMod val="65000"/>
                  </a:schemeClr>
                </a:solidFill>
              </a:rPr>
              <a:t>_______________________________________________________________________________</a:t>
            </a:r>
            <a:r>
              <a:rPr lang="en-GB" sz="1200" dirty="0" smtClean="0">
                <a:solidFill>
                  <a:schemeClr val="bg1">
                    <a:lumMod val="65000"/>
                  </a:schemeClr>
                </a:solidFill>
              </a:rPr>
              <a:t>________</a:t>
            </a:r>
            <a:endParaRPr lang="en-GB" sz="1200" dirty="0">
              <a:solidFill>
                <a:schemeClr val="bg1">
                  <a:lumMod val="65000"/>
                </a:schemeClr>
              </a:solidFill>
            </a:endParaRPr>
          </a:p>
        </p:txBody>
      </p:sp>
    </p:spTree>
    <p:extLst>
      <p:ext uri="{BB962C8B-B14F-4D97-AF65-F5344CB8AC3E}">
        <p14:creationId xmlns:p14="http://schemas.microsoft.com/office/powerpoint/2010/main" val="3062828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C3EB265-63AE-DC4D-B22E-7CD62A217822}"/>
              </a:ext>
            </a:extLst>
          </p:cNvPr>
          <p:cNvSpPr txBox="1"/>
          <p:nvPr/>
        </p:nvSpPr>
        <p:spPr>
          <a:xfrm>
            <a:off x="63413" y="66807"/>
            <a:ext cx="6766316" cy="461665"/>
          </a:xfrm>
          <a:prstGeom prst="rect">
            <a:avLst/>
          </a:prstGeom>
          <a:noFill/>
        </p:spPr>
        <p:txBody>
          <a:bodyPr wrap="square" rtlCol="0">
            <a:spAutoFit/>
          </a:bodyPr>
          <a:lstStyle/>
          <a:p>
            <a:r>
              <a:rPr lang="en-US" sz="2400" dirty="0" smtClean="0">
                <a:solidFill>
                  <a:srgbClr val="7030A0"/>
                </a:solidFill>
                <a:latin typeface="Cooper Black" panose="0208090404030B020404" pitchFamily="18" charset="77"/>
              </a:rPr>
              <a:t>RELIGIOUS STUDIES JUDAISM </a:t>
            </a:r>
            <a:endParaRPr lang="en-US" sz="2400" dirty="0">
              <a:solidFill>
                <a:srgbClr val="7030A0"/>
              </a:solidFill>
              <a:latin typeface="Cooper Black" panose="0208090404030B020404" pitchFamily="18" charset="77"/>
            </a:endParaRPr>
          </a:p>
        </p:txBody>
      </p:sp>
      <p:sp>
        <p:nvSpPr>
          <p:cNvPr id="7" name="Rectangle 6">
            <a:extLst>
              <a:ext uri="{FF2B5EF4-FFF2-40B4-BE49-F238E27FC236}">
                <a16:creationId xmlns:a16="http://schemas.microsoft.com/office/drawing/2014/main" xmlns="" id="{F74CBEC3-F8E9-C24C-8D32-388988F64CBF}"/>
              </a:ext>
            </a:extLst>
          </p:cNvPr>
          <p:cNvSpPr/>
          <p:nvPr/>
        </p:nvSpPr>
        <p:spPr>
          <a:xfrm>
            <a:off x="197284" y="1469810"/>
            <a:ext cx="4289585" cy="3416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25CDD2AC-8583-DB41-8B64-814B3687EACE}"/>
              </a:ext>
            </a:extLst>
          </p:cNvPr>
          <p:cNvSpPr/>
          <p:nvPr/>
        </p:nvSpPr>
        <p:spPr>
          <a:xfrm>
            <a:off x="197284" y="5148065"/>
            <a:ext cx="4599867" cy="37704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81D57BA-A70A-6449-B394-82EB21696DDF}"/>
              </a:ext>
            </a:extLst>
          </p:cNvPr>
          <p:cNvPicPr>
            <a:picLocks noChangeAspect="1"/>
          </p:cNvPicPr>
          <p:nvPr/>
        </p:nvPicPr>
        <p:blipFill rotWithShape="1">
          <a:blip r:embed="rId3"/>
          <a:srcRect r="1583"/>
          <a:stretch/>
        </p:blipFill>
        <p:spPr>
          <a:xfrm>
            <a:off x="90648" y="6372200"/>
            <a:ext cx="1409600" cy="2577406"/>
          </a:xfrm>
          <a:prstGeom prst="rect">
            <a:avLst/>
          </a:prstGeom>
        </p:spPr>
      </p:pic>
      <p:pic>
        <p:nvPicPr>
          <p:cNvPr id="11" name="Picture 10">
            <a:extLst>
              <a:ext uri="{FF2B5EF4-FFF2-40B4-BE49-F238E27FC236}">
                <a16:creationId xmlns:a16="http://schemas.microsoft.com/office/drawing/2014/main" xmlns="" id="{1D35E65F-A5E2-0841-A4AC-28B0206DA1F3}"/>
              </a:ext>
            </a:extLst>
          </p:cNvPr>
          <p:cNvPicPr>
            <a:picLocks noChangeAspect="1"/>
          </p:cNvPicPr>
          <p:nvPr/>
        </p:nvPicPr>
        <p:blipFill rotWithShape="1">
          <a:blip r:embed="rId4"/>
          <a:srcRect r="3744"/>
          <a:stretch/>
        </p:blipFill>
        <p:spPr>
          <a:xfrm>
            <a:off x="101181" y="2887662"/>
            <a:ext cx="1143484" cy="2078133"/>
          </a:xfrm>
          <a:prstGeom prst="rect">
            <a:avLst/>
          </a:prstGeom>
        </p:spPr>
      </p:pic>
      <p:sp>
        <p:nvSpPr>
          <p:cNvPr id="12" name="TextBox 11">
            <a:extLst>
              <a:ext uri="{FF2B5EF4-FFF2-40B4-BE49-F238E27FC236}">
                <a16:creationId xmlns:a16="http://schemas.microsoft.com/office/drawing/2014/main" xmlns="" id="{E88C5E5F-2838-794E-ABC4-54B47E9ADEFC}"/>
              </a:ext>
            </a:extLst>
          </p:cNvPr>
          <p:cNvSpPr txBox="1"/>
          <p:nvPr/>
        </p:nvSpPr>
        <p:spPr>
          <a:xfrm>
            <a:off x="244694" y="1640996"/>
            <a:ext cx="1101508" cy="830997"/>
          </a:xfrm>
          <a:prstGeom prst="rect">
            <a:avLst/>
          </a:prstGeom>
          <a:noFill/>
        </p:spPr>
        <p:txBody>
          <a:bodyPr wrap="square" rtlCol="0">
            <a:spAutoFit/>
          </a:bodyPr>
          <a:lstStyle/>
          <a:p>
            <a:r>
              <a:rPr lang="en-US" sz="1600" b="1" dirty="0">
                <a:solidFill>
                  <a:srgbClr val="7030A0"/>
                </a:solidFill>
              </a:rPr>
              <a:t>MOSES</a:t>
            </a:r>
            <a:r>
              <a:rPr lang="en-US" sz="1600" b="1" dirty="0">
                <a:solidFill>
                  <a:schemeClr val="accent2">
                    <a:lumMod val="75000"/>
                  </a:schemeClr>
                </a:solidFill>
              </a:rPr>
              <a:t> </a:t>
            </a:r>
            <a:r>
              <a:rPr lang="en-US" sz="1600" b="1" i="1" dirty="0">
                <a:solidFill>
                  <a:schemeClr val="accent6"/>
                </a:solidFill>
              </a:rPr>
              <a:t>the law bringer</a:t>
            </a:r>
          </a:p>
        </p:txBody>
      </p:sp>
      <p:sp>
        <p:nvSpPr>
          <p:cNvPr id="13" name="TextBox 12">
            <a:extLst>
              <a:ext uri="{FF2B5EF4-FFF2-40B4-BE49-F238E27FC236}">
                <a16:creationId xmlns:a16="http://schemas.microsoft.com/office/drawing/2014/main" xmlns="" id="{3F5A8474-3F21-0243-BD57-13FE1AB5D85D}"/>
              </a:ext>
            </a:extLst>
          </p:cNvPr>
          <p:cNvSpPr txBox="1"/>
          <p:nvPr/>
        </p:nvSpPr>
        <p:spPr>
          <a:xfrm>
            <a:off x="171028" y="5260193"/>
            <a:ext cx="1393912" cy="830997"/>
          </a:xfrm>
          <a:prstGeom prst="rect">
            <a:avLst/>
          </a:prstGeom>
          <a:noFill/>
        </p:spPr>
        <p:txBody>
          <a:bodyPr wrap="square" rtlCol="0">
            <a:spAutoFit/>
          </a:bodyPr>
          <a:lstStyle/>
          <a:p>
            <a:r>
              <a:rPr lang="en-US" sz="1600" b="1" dirty="0">
                <a:solidFill>
                  <a:srgbClr val="7030A0"/>
                </a:solidFill>
              </a:rPr>
              <a:t>ABRAHAM</a:t>
            </a:r>
            <a:r>
              <a:rPr lang="en-US" sz="1600" b="1" i="1" dirty="0"/>
              <a:t> </a:t>
            </a:r>
            <a:r>
              <a:rPr lang="en-US" sz="1600" b="1" i="1" dirty="0">
                <a:solidFill>
                  <a:schemeClr val="accent6"/>
                </a:solidFill>
              </a:rPr>
              <a:t>the Father of Israel</a:t>
            </a:r>
          </a:p>
        </p:txBody>
      </p:sp>
      <p:sp>
        <p:nvSpPr>
          <p:cNvPr id="14" name="TextBox 13">
            <a:extLst>
              <a:ext uri="{FF2B5EF4-FFF2-40B4-BE49-F238E27FC236}">
                <a16:creationId xmlns:a16="http://schemas.microsoft.com/office/drawing/2014/main" xmlns="" id="{161FEAA8-F20D-2B4B-B1B8-B9491B1F7193}"/>
              </a:ext>
            </a:extLst>
          </p:cNvPr>
          <p:cNvSpPr txBox="1"/>
          <p:nvPr/>
        </p:nvSpPr>
        <p:spPr>
          <a:xfrm>
            <a:off x="1244665" y="1469810"/>
            <a:ext cx="3202840" cy="3416320"/>
          </a:xfrm>
          <a:prstGeom prst="rect">
            <a:avLst/>
          </a:prstGeom>
          <a:noFill/>
        </p:spPr>
        <p:txBody>
          <a:bodyPr wrap="square" rtlCol="0">
            <a:spAutoFit/>
          </a:bodyPr>
          <a:lstStyle/>
          <a:p>
            <a:r>
              <a:rPr lang="en-US" sz="1200" dirty="0"/>
              <a:t>Moses is another key figure in Judaism. He was born an Israelite (modern day Jew), but to save his life, his mother allowed him to be raised an Egyptian. He grew up to understand he was not Egyptian, left in disgrace after killing an Egyptian, and met G-d in the form of a burning bush. </a:t>
            </a:r>
            <a:r>
              <a:rPr lang="en-US" sz="1200" dirty="0" smtClean="0"/>
              <a:t>G-d </a:t>
            </a:r>
            <a:r>
              <a:rPr lang="en-US" sz="1200" dirty="0"/>
              <a:t>told him to lead his people (the Israelites) out of slavery and into a Promised Land (as promised to Abraham years before). After 10 plagues sent by G-d to punish the Egyptians they finally were freed. </a:t>
            </a:r>
            <a:r>
              <a:rPr lang="en-US" sz="1200" dirty="0" smtClean="0"/>
              <a:t>G-d </a:t>
            </a:r>
            <a:r>
              <a:rPr lang="en-US" sz="1200" dirty="0"/>
              <a:t>met Moses again on a mountain and gave him new laws for the newly freed people. The most commonly known are the 10 Commandments. To this day they are followed by many Jewish people in some way or another. They really do dictate how they live and so are central to the Jewish faith and pleasing G-d!</a:t>
            </a:r>
          </a:p>
        </p:txBody>
      </p:sp>
      <p:sp>
        <p:nvSpPr>
          <p:cNvPr id="15" name="TextBox 14">
            <a:extLst>
              <a:ext uri="{FF2B5EF4-FFF2-40B4-BE49-F238E27FC236}">
                <a16:creationId xmlns:a16="http://schemas.microsoft.com/office/drawing/2014/main" xmlns="" id="{EEAF44C2-60BF-A54C-A369-CCADF2276CD2}"/>
              </a:ext>
            </a:extLst>
          </p:cNvPr>
          <p:cNvSpPr txBox="1"/>
          <p:nvPr/>
        </p:nvSpPr>
        <p:spPr>
          <a:xfrm>
            <a:off x="1564940" y="5290972"/>
            <a:ext cx="3046733" cy="3600986"/>
          </a:xfrm>
          <a:prstGeom prst="rect">
            <a:avLst/>
          </a:prstGeom>
          <a:noFill/>
        </p:spPr>
        <p:txBody>
          <a:bodyPr wrap="square" rtlCol="0">
            <a:spAutoFit/>
          </a:bodyPr>
          <a:lstStyle/>
          <a:p>
            <a:r>
              <a:rPr lang="en-US" sz="1200" dirty="0"/>
              <a:t>Abraham is known as the ‘Father of Israel’ because G-d made a covenant with him about the future Israelites/Jewish people. He said to Abraham that if he loved and obeyed G-d, and they circumcised every new born boy, then G-d would give them a land of their own and that from him would come a nation that numbered as many ‘as the stars in the sky’. He also promised that Abraham would have a son with his wife Sarai, even though they were both very old now. They had a son called Isaac and G-d decided to test Abraham’s faith by asking him to sacrifice Isaac to G-d. Abraham passed the test, with no harm coming to Isaac, showing Jewish people that God loves obedient people who will do as he asks. They also still pray and wait for the covenant promises made with Abraham to be fulfilled. </a:t>
            </a:r>
          </a:p>
        </p:txBody>
      </p:sp>
      <p:pic>
        <p:nvPicPr>
          <p:cNvPr id="18" name="Picture 17">
            <a:extLst>
              <a:ext uri="{FF2B5EF4-FFF2-40B4-BE49-F238E27FC236}">
                <a16:creationId xmlns:a16="http://schemas.microsoft.com/office/drawing/2014/main" xmlns="" id="{32301DB2-3785-1841-B2EA-CE6E49505A8F}"/>
              </a:ext>
            </a:extLst>
          </p:cNvPr>
          <p:cNvPicPr>
            <a:picLocks noChangeAspect="1"/>
          </p:cNvPicPr>
          <p:nvPr/>
        </p:nvPicPr>
        <p:blipFill rotWithShape="1">
          <a:blip r:embed="rId5"/>
          <a:srcRect b="4771"/>
          <a:stretch/>
        </p:blipFill>
        <p:spPr>
          <a:xfrm rot="21390085">
            <a:off x="4656394" y="1257933"/>
            <a:ext cx="1855418" cy="1522342"/>
          </a:xfrm>
          <a:prstGeom prst="rect">
            <a:avLst/>
          </a:prstGeom>
        </p:spPr>
      </p:pic>
      <p:sp>
        <p:nvSpPr>
          <p:cNvPr id="20" name="Rectangle 19">
            <a:extLst>
              <a:ext uri="{FF2B5EF4-FFF2-40B4-BE49-F238E27FC236}">
                <a16:creationId xmlns:a16="http://schemas.microsoft.com/office/drawing/2014/main" xmlns="" id="{A36E88B6-675F-624D-8A3F-5F016B5333AA}"/>
              </a:ext>
            </a:extLst>
          </p:cNvPr>
          <p:cNvSpPr/>
          <p:nvPr/>
        </p:nvSpPr>
        <p:spPr>
          <a:xfrm>
            <a:off x="101181" y="481787"/>
            <a:ext cx="4385688" cy="369332"/>
          </a:xfrm>
          <a:prstGeom prst="rect">
            <a:avLst/>
          </a:prstGeom>
        </p:spPr>
        <p:txBody>
          <a:bodyPr wrap="none">
            <a:spAutoFit/>
          </a:bodyPr>
          <a:lstStyle/>
          <a:p>
            <a:r>
              <a:rPr lang="en-US" b="1" dirty="0">
                <a:solidFill>
                  <a:schemeClr val="accent6"/>
                </a:solidFill>
              </a:rPr>
              <a:t>YEAR 7 - CYCLE 2 - KNOWLEDGE ORGANISER</a:t>
            </a:r>
          </a:p>
        </p:txBody>
      </p:sp>
      <p:sp>
        <p:nvSpPr>
          <p:cNvPr id="21" name="Rectangle 20">
            <a:extLst>
              <a:ext uri="{FF2B5EF4-FFF2-40B4-BE49-F238E27FC236}">
                <a16:creationId xmlns:a16="http://schemas.microsoft.com/office/drawing/2014/main" xmlns="" id="{3E8FD29F-47A1-B24E-B006-A88BE1A20944}"/>
              </a:ext>
            </a:extLst>
          </p:cNvPr>
          <p:cNvSpPr/>
          <p:nvPr/>
        </p:nvSpPr>
        <p:spPr>
          <a:xfrm>
            <a:off x="5013175" y="2887662"/>
            <a:ext cx="1770958" cy="535674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255DB3F6-DA0C-5249-8A96-309241AC366A}"/>
              </a:ext>
            </a:extLst>
          </p:cNvPr>
          <p:cNvSpPr txBox="1"/>
          <p:nvPr/>
        </p:nvSpPr>
        <p:spPr>
          <a:xfrm>
            <a:off x="5013175" y="3505867"/>
            <a:ext cx="1754335" cy="4339650"/>
          </a:xfrm>
          <a:prstGeom prst="rect">
            <a:avLst/>
          </a:prstGeom>
          <a:noFill/>
        </p:spPr>
        <p:txBody>
          <a:bodyPr wrap="square" rtlCol="0">
            <a:spAutoFit/>
          </a:bodyPr>
          <a:lstStyle/>
          <a:p>
            <a:r>
              <a:rPr lang="en-US" sz="1200" b="1" dirty="0">
                <a:solidFill>
                  <a:schemeClr val="bg1"/>
                </a:solidFill>
              </a:rPr>
              <a:t>Torah</a:t>
            </a:r>
            <a:r>
              <a:rPr lang="en-US" sz="1200" dirty="0">
                <a:solidFill>
                  <a:schemeClr val="bg1"/>
                </a:solidFill>
              </a:rPr>
              <a:t> – Jewish Holy Book</a:t>
            </a:r>
          </a:p>
          <a:p>
            <a:r>
              <a:rPr lang="en-US" sz="1200" b="1" dirty="0">
                <a:solidFill>
                  <a:schemeClr val="bg1"/>
                </a:solidFill>
              </a:rPr>
              <a:t>Covenant</a:t>
            </a:r>
            <a:r>
              <a:rPr lang="en-US" sz="1200" dirty="0">
                <a:solidFill>
                  <a:schemeClr val="bg1"/>
                </a:solidFill>
              </a:rPr>
              <a:t> – a sacred promise between two groups/people</a:t>
            </a:r>
          </a:p>
          <a:p>
            <a:r>
              <a:rPr lang="en-US" sz="1200" b="1" dirty="0">
                <a:solidFill>
                  <a:schemeClr val="bg1"/>
                </a:solidFill>
              </a:rPr>
              <a:t>Passover</a:t>
            </a:r>
            <a:r>
              <a:rPr lang="en-US" sz="1200" dirty="0">
                <a:solidFill>
                  <a:schemeClr val="bg1"/>
                </a:solidFill>
              </a:rPr>
              <a:t> – Jewish festival celebrating escape from slavery</a:t>
            </a:r>
          </a:p>
          <a:p>
            <a:r>
              <a:rPr lang="en-US" sz="1200" b="1" dirty="0">
                <a:solidFill>
                  <a:schemeClr val="bg1"/>
                </a:solidFill>
              </a:rPr>
              <a:t>Exodus</a:t>
            </a:r>
            <a:r>
              <a:rPr lang="en-US" sz="1200" dirty="0">
                <a:solidFill>
                  <a:schemeClr val="bg1"/>
                </a:solidFill>
              </a:rPr>
              <a:t> – the escape from Egypt of the Israelites</a:t>
            </a:r>
          </a:p>
          <a:p>
            <a:r>
              <a:rPr lang="en-US" sz="1200" b="1" dirty="0">
                <a:solidFill>
                  <a:schemeClr val="bg1"/>
                </a:solidFill>
              </a:rPr>
              <a:t>Israelites</a:t>
            </a:r>
            <a:r>
              <a:rPr lang="en-US" sz="1200" dirty="0">
                <a:solidFill>
                  <a:schemeClr val="bg1"/>
                </a:solidFill>
              </a:rPr>
              <a:t> – the ancient term used to describe Jews</a:t>
            </a:r>
          </a:p>
          <a:p>
            <a:r>
              <a:rPr lang="en-US" sz="1200" b="1" dirty="0">
                <a:solidFill>
                  <a:schemeClr val="bg1"/>
                </a:solidFill>
              </a:rPr>
              <a:t>Miracle</a:t>
            </a:r>
            <a:r>
              <a:rPr lang="en-US" sz="1200" dirty="0">
                <a:solidFill>
                  <a:schemeClr val="bg1"/>
                </a:solidFill>
              </a:rPr>
              <a:t> – unexplained event e.g. burning bush</a:t>
            </a:r>
          </a:p>
          <a:p>
            <a:r>
              <a:rPr lang="en-US" sz="1200" b="1" dirty="0">
                <a:solidFill>
                  <a:schemeClr val="bg1"/>
                </a:solidFill>
              </a:rPr>
              <a:t>Kosher food </a:t>
            </a:r>
            <a:r>
              <a:rPr lang="en-US" sz="1200" dirty="0">
                <a:solidFill>
                  <a:schemeClr val="bg1"/>
                </a:solidFill>
              </a:rPr>
              <a:t>– food that is considered pure according to G-d</a:t>
            </a:r>
          </a:p>
          <a:p>
            <a:r>
              <a:rPr lang="en-US" sz="1200" b="1" dirty="0">
                <a:solidFill>
                  <a:schemeClr val="bg1"/>
                </a:solidFill>
              </a:rPr>
              <a:t>Kashrut</a:t>
            </a:r>
            <a:r>
              <a:rPr lang="en-US" sz="1200" dirty="0">
                <a:solidFill>
                  <a:schemeClr val="bg1"/>
                </a:solidFill>
              </a:rPr>
              <a:t> – the Jewish food laws</a:t>
            </a:r>
          </a:p>
          <a:p>
            <a:r>
              <a:rPr lang="en-US" sz="1200" b="1" dirty="0">
                <a:solidFill>
                  <a:schemeClr val="bg1"/>
                </a:solidFill>
              </a:rPr>
              <a:t>Shabbat</a:t>
            </a:r>
            <a:r>
              <a:rPr lang="en-US" sz="1200" dirty="0">
                <a:solidFill>
                  <a:schemeClr val="bg1"/>
                </a:solidFill>
              </a:rPr>
              <a:t> – the weekly Jewish holy day </a:t>
            </a:r>
          </a:p>
        </p:txBody>
      </p:sp>
      <p:sp>
        <p:nvSpPr>
          <p:cNvPr id="23" name="TextBox 22">
            <a:extLst>
              <a:ext uri="{FF2B5EF4-FFF2-40B4-BE49-F238E27FC236}">
                <a16:creationId xmlns:a16="http://schemas.microsoft.com/office/drawing/2014/main" xmlns="" id="{8C7C926F-45CF-4649-85E0-1E19001E1428}"/>
              </a:ext>
            </a:extLst>
          </p:cNvPr>
          <p:cNvSpPr txBox="1"/>
          <p:nvPr/>
        </p:nvSpPr>
        <p:spPr>
          <a:xfrm>
            <a:off x="5131670" y="3167313"/>
            <a:ext cx="1698059" cy="338554"/>
          </a:xfrm>
          <a:prstGeom prst="rect">
            <a:avLst/>
          </a:prstGeom>
          <a:noFill/>
        </p:spPr>
        <p:txBody>
          <a:bodyPr wrap="square" rtlCol="0">
            <a:spAutoFit/>
          </a:bodyPr>
          <a:lstStyle/>
          <a:p>
            <a:r>
              <a:rPr lang="en-US" sz="1600" b="1" u="sng" dirty="0">
                <a:solidFill>
                  <a:schemeClr val="bg1"/>
                </a:solidFill>
              </a:rPr>
              <a:t>KEYWORDS</a:t>
            </a:r>
          </a:p>
        </p:txBody>
      </p:sp>
      <p:pic>
        <p:nvPicPr>
          <p:cNvPr id="30" name="Picture 29">
            <a:extLst>
              <a:ext uri="{FF2B5EF4-FFF2-40B4-BE49-F238E27FC236}">
                <a16:creationId xmlns:a16="http://schemas.microsoft.com/office/drawing/2014/main" xmlns="" id="{297BAC3C-19B4-D148-8111-0113B86A20EB}"/>
              </a:ext>
            </a:extLst>
          </p:cNvPr>
          <p:cNvPicPr>
            <a:picLocks noChangeAspect="1"/>
          </p:cNvPicPr>
          <p:nvPr/>
        </p:nvPicPr>
        <p:blipFill>
          <a:blip r:embed="rId6"/>
          <a:stretch>
            <a:fillRect/>
          </a:stretch>
        </p:blipFill>
        <p:spPr>
          <a:xfrm>
            <a:off x="6135913" y="2591960"/>
            <a:ext cx="749017" cy="1187952"/>
          </a:xfrm>
          <a:prstGeom prst="rect">
            <a:avLst/>
          </a:prstGeom>
        </p:spPr>
      </p:pic>
      <p:sp>
        <p:nvSpPr>
          <p:cNvPr id="32" name="Rounded Rectangular Callout 31">
            <a:extLst>
              <a:ext uri="{FF2B5EF4-FFF2-40B4-BE49-F238E27FC236}">
                <a16:creationId xmlns:a16="http://schemas.microsoft.com/office/drawing/2014/main" xmlns="" id="{997428E0-10CF-CA49-B72B-85DD20EE246F}"/>
              </a:ext>
            </a:extLst>
          </p:cNvPr>
          <p:cNvSpPr/>
          <p:nvPr/>
        </p:nvSpPr>
        <p:spPr>
          <a:xfrm>
            <a:off x="4445956" y="516706"/>
            <a:ext cx="2321395" cy="826167"/>
          </a:xfrm>
          <a:prstGeom prst="wedgeRoundRect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dirty="0">
                <a:solidFill>
                  <a:schemeClr val="tx1"/>
                </a:solidFill>
              </a:rPr>
              <a:t>CHALLENGE</a:t>
            </a:r>
            <a:r>
              <a:rPr lang="en-US" sz="1200" dirty="0">
                <a:solidFill>
                  <a:schemeClr val="tx1"/>
                </a:solidFill>
              </a:rPr>
              <a:t>: Can you </a:t>
            </a:r>
            <a:r>
              <a:rPr lang="en-US" sz="1200" dirty="0" err="1">
                <a:solidFill>
                  <a:schemeClr val="tx1"/>
                </a:solidFill>
              </a:rPr>
              <a:t>memorise</a:t>
            </a:r>
            <a:r>
              <a:rPr lang="en-US" sz="1200" dirty="0">
                <a:solidFill>
                  <a:schemeClr val="tx1"/>
                </a:solidFill>
              </a:rPr>
              <a:t> all 10?</a:t>
            </a:r>
          </a:p>
          <a:p>
            <a:r>
              <a:rPr lang="en-US" sz="1200" b="1" u="sng" dirty="0">
                <a:solidFill>
                  <a:schemeClr val="tx1"/>
                </a:solidFill>
              </a:rPr>
              <a:t>EXTENSION</a:t>
            </a:r>
            <a:r>
              <a:rPr lang="en-US" sz="1200" dirty="0">
                <a:solidFill>
                  <a:schemeClr val="tx1"/>
                </a:solidFill>
              </a:rPr>
              <a:t>: Can you </a:t>
            </a:r>
            <a:r>
              <a:rPr lang="en-US" sz="1200" dirty="0" err="1">
                <a:solidFill>
                  <a:schemeClr val="tx1"/>
                </a:solidFill>
              </a:rPr>
              <a:t>memorise</a:t>
            </a:r>
            <a:r>
              <a:rPr lang="en-US" sz="1200" dirty="0">
                <a:solidFill>
                  <a:schemeClr val="tx1"/>
                </a:solidFill>
              </a:rPr>
              <a:t> the order?</a:t>
            </a:r>
          </a:p>
        </p:txBody>
      </p:sp>
      <p:pic>
        <p:nvPicPr>
          <p:cNvPr id="37" name="Picture 36">
            <a:extLst>
              <a:ext uri="{FF2B5EF4-FFF2-40B4-BE49-F238E27FC236}">
                <a16:creationId xmlns:a16="http://schemas.microsoft.com/office/drawing/2014/main" xmlns="" id="{6296554C-DC43-F24F-BAEC-DEB97012BDAC}"/>
              </a:ext>
            </a:extLst>
          </p:cNvPr>
          <p:cNvPicPr>
            <a:picLocks noChangeAspect="1"/>
          </p:cNvPicPr>
          <p:nvPr/>
        </p:nvPicPr>
        <p:blipFill rotWithShape="1">
          <a:blip r:embed="rId7"/>
          <a:srcRect r="65677"/>
          <a:stretch/>
        </p:blipFill>
        <p:spPr>
          <a:xfrm>
            <a:off x="6313156" y="196031"/>
            <a:ext cx="394532" cy="1273779"/>
          </a:xfrm>
          <a:prstGeom prst="rect">
            <a:avLst/>
          </a:prstGeom>
          <a:ln>
            <a:solidFill>
              <a:schemeClr val="tx1"/>
            </a:solidFill>
          </a:ln>
        </p:spPr>
      </p:pic>
      <p:pic>
        <p:nvPicPr>
          <p:cNvPr id="46" name="Picture 45">
            <a:extLst>
              <a:ext uri="{FF2B5EF4-FFF2-40B4-BE49-F238E27FC236}">
                <a16:creationId xmlns:a16="http://schemas.microsoft.com/office/drawing/2014/main" xmlns="" id="{57964378-396A-2441-AB91-AAB0EEEA68E1}"/>
              </a:ext>
            </a:extLst>
          </p:cNvPr>
          <p:cNvPicPr>
            <a:picLocks noChangeAspect="1"/>
          </p:cNvPicPr>
          <p:nvPr/>
        </p:nvPicPr>
        <p:blipFill rotWithShape="1">
          <a:blip r:embed="rId8"/>
          <a:srcRect t="65584" r="68136"/>
          <a:stretch/>
        </p:blipFill>
        <p:spPr>
          <a:xfrm>
            <a:off x="2649218" y="684582"/>
            <a:ext cx="557476" cy="682037"/>
          </a:xfrm>
          <a:prstGeom prst="rect">
            <a:avLst/>
          </a:prstGeom>
        </p:spPr>
      </p:pic>
      <p:pic>
        <p:nvPicPr>
          <p:cNvPr id="47" name="Picture 46">
            <a:extLst>
              <a:ext uri="{FF2B5EF4-FFF2-40B4-BE49-F238E27FC236}">
                <a16:creationId xmlns:a16="http://schemas.microsoft.com/office/drawing/2014/main" xmlns="" id="{7DEA0E42-BA83-C349-849D-441A37312BE2}"/>
              </a:ext>
            </a:extLst>
          </p:cNvPr>
          <p:cNvPicPr>
            <a:picLocks noChangeAspect="1"/>
          </p:cNvPicPr>
          <p:nvPr/>
        </p:nvPicPr>
        <p:blipFill rotWithShape="1">
          <a:blip r:embed="rId8"/>
          <a:srcRect l="69634" r="1359" b="67593"/>
          <a:stretch/>
        </p:blipFill>
        <p:spPr>
          <a:xfrm>
            <a:off x="3725309" y="811519"/>
            <a:ext cx="405423" cy="513073"/>
          </a:xfrm>
          <a:prstGeom prst="rect">
            <a:avLst/>
          </a:prstGeom>
        </p:spPr>
      </p:pic>
      <p:pic>
        <p:nvPicPr>
          <p:cNvPr id="48" name="Picture 47">
            <a:extLst>
              <a:ext uri="{FF2B5EF4-FFF2-40B4-BE49-F238E27FC236}">
                <a16:creationId xmlns:a16="http://schemas.microsoft.com/office/drawing/2014/main" xmlns="" id="{F7C212A5-C465-F24D-AFDA-EA742785E054}"/>
              </a:ext>
            </a:extLst>
          </p:cNvPr>
          <p:cNvPicPr>
            <a:picLocks noChangeAspect="1"/>
          </p:cNvPicPr>
          <p:nvPr/>
        </p:nvPicPr>
        <p:blipFill rotWithShape="1">
          <a:blip r:embed="rId8"/>
          <a:srcRect l="36285" r="35938" b="68309"/>
          <a:stretch/>
        </p:blipFill>
        <p:spPr>
          <a:xfrm>
            <a:off x="3167833" y="673349"/>
            <a:ext cx="557476" cy="720454"/>
          </a:xfrm>
          <a:prstGeom prst="rect">
            <a:avLst/>
          </a:prstGeom>
        </p:spPr>
      </p:pic>
    </p:spTree>
    <p:extLst>
      <p:ext uri="{BB962C8B-B14F-4D97-AF65-F5344CB8AC3E}">
        <p14:creationId xmlns:p14="http://schemas.microsoft.com/office/powerpoint/2010/main" val="98944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FF733687-42EE-7842-A3D4-E37722A64FB7}"/>
              </a:ext>
            </a:extLst>
          </p:cNvPr>
          <p:cNvPicPr>
            <a:picLocks noChangeAspect="1"/>
          </p:cNvPicPr>
          <p:nvPr/>
        </p:nvPicPr>
        <p:blipFill>
          <a:blip r:embed="rId2"/>
          <a:stretch>
            <a:fillRect/>
          </a:stretch>
        </p:blipFill>
        <p:spPr>
          <a:xfrm rot="5400000">
            <a:off x="2315832" y="7718137"/>
            <a:ext cx="988805" cy="732610"/>
          </a:xfrm>
          <a:prstGeom prst="rect">
            <a:avLst/>
          </a:prstGeom>
        </p:spPr>
      </p:pic>
      <p:pic>
        <p:nvPicPr>
          <p:cNvPr id="6" name="Picture 5">
            <a:extLst>
              <a:ext uri="{FF2B5EF4-FFF2-40B4-BE49-F238E27FC236}">
                <a16:creationId xmlns:a16="http://schemas.microsoft.com/office/drawing/2014/main" xmlns="" id="{4D4848E1-4E7E-9447-B527-47006787A03B}"/>
              </a:ext>
            </a:extLst>
          </p:cNvPr>
          <p:cNvPicPr>
            <a:picLocks noChangeAspect="1"/>
          </p:cNvPicPr>
          <p:nvPr/>
        </p:nvPicPr>
        <p:blipFill>
          <a:blip r:embed="rId3"/>
          <a:stretch>
            <a:fillRect/>
          </a:stretch>
        </p:blipFill>
        <p:spPr>
          <a:xfrm rot="5400000">
            <a:off x="2562421" y="609982"/>
            <a:ext cx="4707390" cy="3640566"/>
          </a:xfrm>
          <a:prstGeom prst="rect">
            <a:avLst/>
          </a:prstGeom>
          <a:ln>
            <a:noFill/>
          </a:ln>
        </p:spPr>
      </p:pic>
      <p:pic>
        <p:nvPicPr>
          <p:cNvPr id="7" name="Picture 6">
            <a:extLst>
              <a:ext uri="{FF2B5EF4-FFF2-40B4-BE49-F238E27FC236}">
                <a16:creationId xmlns:a16="http://schemas.microsoft.com/office/drawing/2014/main" xmlns="" id="{C678F00C-93AE-6444-B62F-85B43C891E26}"/>
              </a:ext>
            </a:extLst>
          </p:cNvPr>
          <p:cNvPicPr>
            <a:picLocks noChangeAspect="1"/>
          </p:cNvPicPr>
          <p:nvPr/>
        </p:nvPicPr>
        <p:blipFill>
          <a:blip r:embed="rId4"/>
          <a:stretch>
            <a:fillRect/>
          </a:stretch>
        </p:blipFill>
        <p:spPr>
          <a:xfrm rot="10972756">
            <a:off x="2257271" y="4047378"/>
            <a:ext cx="824608" cy="576285"/>
          </a:xfrm>
          <a:prstGeom prst="rect">
            <a:avLst/>
          </a:prstGeom>
        </p:spPr>
      </p:pic>
      <p:sp>
        <p:nvSpPr>
          <p:cNvPr id="8" name="TextBox 7">
            <a:extLst>
              <a:ext uri="{FF2B5EF4-FFF2-40B4-BE49-F238E27FC236}">
                <a16:creationId xmlns:a16="http://schemas.microsoft.com/office/drawing/2014/main" xmlns="" id="{59CF33C3-8973-DC4F-AFE7-49689FFA3A77}"/>
              </a:ext>
            </a:extLst>
          </p:cNvPr>
          <p:cNvSpPr txBox="1"/>
          <p:nvPr/>
        </p:nvSpPr>
        <p:spPr>
          <a:xfrm rot="5400000">
            <a:off x="-1114377" y="1416224"/>
            <a:ext cx="4516580" cy="1938992"/>
          </a:xfrm>
          <a:prstGeom prst="rect">
            <a:avLst/>
          </a:prstGeom>
          <a:noFill/>
          <a:ln>
            <a:solidFill>
              <a:schemeClr val="tx1"/>
            </a:solidFill>
          </a:ln>
        </p:spPr>
        <p:txBody>
          <a:bodyPr wrap="square" rtlCol="0">
            <a:spAutoFit/>
          </a:bodyPr>
          <a:lstStyle/>
          <a:p>
            <a:r>
              <a:rPr lang="en-GB" sz="1200" dirty="0"/>
              <a:t>Passover or Pesach is a major Jewish holiday and one of the most widely celebrated Jewish holidays. In the Book of Exodus, G-d helped the Israelites escape from slavery in ancient Egypt by inflicting ten plagues upon the Egyptians before the Pharaoh would release the Israelite slaves. The last of the plagues was the death of the Egyptian first-born. The Israelites were instructed to mark the doorposts of their homes with the blood of a slaughtered spring lamb and, upon seeing this, the spirit of the Lord knew to </a:t>
            </a:r>
            <a:r>
              <a:rPr lang="en-GB" sz="1200" i="1" dirty="0"/>
              <a:t>pass over</a:t>
            </a:r>
            <a:r>
              <a:rPr lang="en-GB" sz="1200" dirty="0"/>
              <a:t> the first-born in these homes, hence the English name of the holiday. This meal is repeated every Passover and is outlined in more detail above.</a:t>
            </a:r>
            <a:endParaRPr lang="en-GB" sz="1200" baseline="30000" dirty="0"/>
          </a:p>
        </p:txBody>
      </p:sp>
      <p:sp>
        <p:nvSpPr>
          <p:cNvPr id="9" name="TextBox 8">
            <a:extLst>
              <a:ext uri="{FF2B5EF4-FFF2-40B4-BE49-F238E27FC236}">
                <a16:creationId xmlns:a16="http://schemas.microsoft.com/office/drawing/2014/main" xmlns="" id="{C9AEF9BD-086C-3144-A006-00C974EE95ED}"/>
              </a:ext>
            </a:extLst>
          </p:cNvPr>
          <p:cNvSpPr txBox="1"/>
          <p:nvPr/>
        </p:nvSpPr>
        <p:spPr>
          <a:xfrm rot="5400000">
            <a:off x="1635478" y="730019"/>
            <a:ext cx="1851511" cy="646331"/>
          </a:xfrm>
          <a:prstGeom prst="rect">
            <a:avLst/>
          </a:prstGeom>
          <a:noFill/>
        </p:spPr>
        <p:txBody>
          <a:bodyPr wrap="square" rtlCol="0">
            <a:spAutoFit/>
          </a:bodyPr>
          <a:lstStyle/>
          <a:p>
            <a:r>
              <a:rPr lang="en-US" b="1" dirty="0">
                <a:solidFill>
                  <a:srgbClr val="7030A0"/>
                </a:solidFill>
              </a:rPr>
              <a:t>PASSOVER or PESACH FESTIVAL</a:t>
            </a:r>
          </a:p>
        </p:txBody>
      </p:sp>
      <p:pic>
        <p:nvPicPr>
          <p:cNvPr id="11" name="Picture 10">
            <a:extLst>
              <a:ext uri="{FF2B5EF4-FFF2-40B4-BE49-F238E27FC236}">
                <a16:creationId xmlns:a16="http://schemas.microsoft.com/office/drawing/2014/main" xmlns="" id="{B66C17B0-9B16-914A-8334-634083DE7874}"/>
              </a:ext>
            </a:extLst>
          </p:cNvPr>
          <p:cNvPicPr>
            <a:picLocks noChangeAspect="1"/>
          </p:cNvPicPr>
          <p:nvPr/>
        </p:nvPicPr>
        <p:blipFill rotWithShape="1">
          <a:blip r:embed="rId5"/>
          <a:srcRect l="3266" t="18447" r="50000" b="9954"/>
          <a:stretch/>
        </p:blipFill>
        <p:spPr>
          <a:xfrm rot="5400000">
            <a:off x="439402" y="4703258"/>
            <a:ext cx="2741555" cy="3271525"/>
          </a:xfrm>
          <a:prstGeom prst="rect">
            <a:avLst/>
          </a:prstGeom>
        </p:spPr>
      </p:pic>
      <p:sp>
        <p:nvSpPr>
          <p:cNvPr id="12" name="Rectangle 11">
            <a:extLst>
              <a:ext uri="{FF2B5EF4-FFF2-40B4-BE49-F238E27FC236}">
                <a16:creationId xmlns:a16="http://schemas.microsoft.com/office/drawing/2014/main" xmlns="" id="{F99FB463-3859-6846-861F-417D63D09111}"/>
              </a:ext>
            </a:extLst>
          </p:cNvPr>
          <p:cNvSpPr/>
          <p:nvPr/>
        </p:nvSpPr>
        <p:spPr>
          <a:xfrm rot="5400000">
            <a:off x="1339564" y="3534309"/>
            <a:ext cx="4173899" cy="66197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085A3DFB-40A0-4A4B-9535-2CE85660B546}"/>
              </a:ext>
            </a:extLst>
          </p:cNvPr>
          <p:cNvSpPr txBox="1"/>
          <p:nvPr/>
        </p:nvSpPr>
        <p:spPr>
          <a:xfrm rot="10800000">
            <a:off x="-397709" y="8397173"/>
            <a:ext cx="4242267" cy="523220"/>
          </a:xfrm>
          <a:prstGeom prst="rect">
            <a:avLst/>
          </a:prstGeom>
          <a:noFill/>
        </p:spPr>
        <p:txBody>
          <a:bodyPr wrap="square" rtlCol="0">
            <a:spAutoFit/>
          </a:bodyPr>
          <a:lstStyle/>
          <a:p>
            <a:r>
              <a:rPr lang="en-US" sz="2800" b="1" dirty="0">
                <a:solidFill>
                  <a:schemeClr val="accent6"/>
                </a:solidFill>
              </a:rPr>
              <a:t>JEWISH FOOD LAWS</a:t>
            </a:r>
          </a:p>
        </p:txBody>
      </p:sp>
      <p:sp>
        <p:nvSpPr>
          <p:cNvPr id="16" name="TextBox 15">
            <a:extLst>
              <a:ext uri="{FF2B5EF4-FFF2-40B4-BE49-F238E27FC236}">
                <a16:creationId xmlns:a16="http://schemas.microsoft.com/office/drawing/2014/main" xmlns="" id="{470030AA-6429-F746-89C9-87B78366D922}"/>
              </a:ext>
            </a:extLst>
          </p:cNvPr>
          <p:cNvSpPr txBox="1"/>
          <p:nvPr/>
        </p:nvSpPr>
        <p:spPr>
          <a:xfrm rot="5400000">
            <a:off x="3075482" y="5259481"/>
            <a:ext cx="4090177" cy="3231654"/>
          </a:xfrm>
          <a:prstGeom prst="rect">
            <a:avLst/>
          </a:prstGeom>
          <a:noFill/>
        </p:spPr>
        <p:txBody>
          <a:bodyPr wrap="square" rtlCol="0">
            <a:spAutoFit/>
          </a:bodyPr>
          <a:lstStyle/>
          <a:p>
            <a:r>
              <a:rPr lang="en-GB" sz="1200" dirty="0"/>
              <a:t>The word </a:t>
            </a:r>
            <a:r>
              <a:rPr lang="en-GB" sz="1200" b="1" dirty="0"/>
              <a:t>kosher </a:t>
            </a:r>
            <a:r>
              <a:rPr lang="en-GB" sz="1200" dirty="0"/>
              <a:t>means to be pure, proper, or suitable for consumption. The laws that provide the foundation for a kosher diet are collectively referred to as </a:t>
            </a:r>
            <a:r>
              <a:rPr lang="en-GB" sz="1200" b="1" dirty="0"/>
              <a:t>kashrut</a:t>
            </a:r>
            <a:r>
              <a:rPr lang="en-GB" sz="1200" dirty="0"/>
              <a:t> and are found within the Torah, the Jewish holy book. Instructions for how to follow these laws are passed down through families. </a:t>
            </a:r>
          </a:p>
          <a:p>
            <a:r>
              <a:rPr lang="en-GB" sz="1200" dirty="0"/>
              <a:t>Kosher dietary laws are detailed and provide a clear set of rules that say which foods are allowed or forbidden but also describe how allowed foods must be produced, processed, and prepared before they can be eaten or drunk. </a:t>
            </a:r>
          </a:p>
          <a:p>
            <a:r>
              <a:rPr lang="en-GB" sz="1200" dirty="0"/>
              <a:t>Observant Jews should only eat meat or poultry that has been killed in the approved way, called </a:t>
            </a:r>
            <a:r>
              <a:rPr lang="en-GB" sz="1200" b="1" dirty="0"/>
              <a:t>shechita</a:t>
            </a:r>
            <a:r>
              <a:rPr lang="en-GB" sz="1200" dirty="0"/>
              <a:t>. This is done by slitting the throat of the animal and causes the animal least pain. </a:t>
            </a:r>
          </a:p>
          <a:p>
            <a:r>
              <a:rPr lang="en-GB" sz="1200" dirty="0"/>
              <a:t>Many Jews will </a:t>
            </a:r>
            <a:r>
              <a:rPr lang="en-GB" sz="1200" b="1" dirty="0"/>
              <a:t>not mix meat and dairy </a:t>
            </a:r>
            <a:r>
              <a:rPr lang="en-GB" sz="1200" dirty="0"/>
              <a:t>in the same meal because of Torah teachings. They will also have sperate food preparation areas in their homes to ensure the same.</a:t>
            </a:r>
          </a:p>
          <a:p>
            <a:endParaRPr lang="en-GB" sz="1200" dirty="0"/>
          </a:p>
        </p:txBody>
      </p:sp>
      <p:pic>
        <p:nvPicPr>
          <p:cNvPr id="17" name="Picture 16">
            <a:extLst>
              <a:ext uri="{FF2B5EF4-FFF2-40B4-BE49-F238E27FC236}">
                <a16:creationId xmlns:a16="http://schemas.microsoft.com/office/drawing/2014/main" xmlns="" id="{8EC8463C-3F7C-B74F-90A3-9A766D0D6413}"/>
              </a:ext>
            </a:extLst>
          </p:cNvPr>
          <p:cNvPicPr>
            <a:picLocks noChangeAspect="1"/>
          </p:cNvPicPr>
          <p:nvPr/>
        </p:nvPicPr>
        <p:blipFill rotWithShape="1">
          <a:blip r:embed="rId6"/>
          <a:srcRect b="10526"/>
          <a:stretch/>
        </p:blipFill>
        <p:spPr>
          <a:xfrm rot="5400000">
            <a:off x="1332338" y="7653525"/>
            <a:ext cx="657768" cy="780858"/>
          </a:xfrm>
          <a:prstGeom prst="rect">
            <a:avLst/>
          </a:prstGeom>
        </p:spPr>
      </p:pic>
      <p:pic>
        <p:nvPicPr>
          <p:cNvPr id="19" name="Picture 18">
            <a:extLst>
              <a:ext uri="{FF2B5EF4-FFF2-40B4-BE49-F238E27FC236}">
                <a16:creationId xmlns:a16="http://schemas.microsoft.com/office/drawing/2014/main" xmlns="" id="{4693B868-E6EF-E44E-BEC1-50306DE17E71}"/>
              </a:ext>
            </a:extLst>
          </p:cNvPr>
          <p:cNvPicPr>
            <a:picLocks noChangeAspect="1"/>
          </p:cNvPicPr>
          <p:nvPr/>
        </p:nvPicPr>
        <p:blipFill>
          <a:blip r:embed="rId7"/>
          <a:stretch>
            <a:fillRect/>
          </a:stretch>
        </p:blipFill>
        <p:spPr>
          <a:xfrm rot="5400000">
            <a:off x="327622" y="7728810"/>
            <a:ext cx="577317" cy="711265"/>
          </a:xfrm>
          <a:prstGeom prst="rect">
            <a:avLst/>
          </a:prstGeom>
        </p:spPr>
      </p:pic>
    </p:spTree>
    <p:extLst>
      <p:ext uri="{BB962C8B-B14F-4D97-AF65-F5344CB8AC3E}">
        <p14:creationId xmlns:p14="http://schemas.microsoft.com/office/powerpoint/2010/main" val="246657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55976"/>
            <a:ext cx="6858000" cy="4644008"/>
          </a:xfrm>
        </p:spPr>
        <p:txBody>
          <a:bodyPr numCol="1">
            <a:noAutofit/>
          </a:bodyPr>
          <a:lstStyle/>
          <a:p>
            <a:pPr algn="ctr"/>
            <a:r>
              <a:rPr lang="en-GB" sz="1800" b="1" dirty="0" smtClean="0"/>
              <a:t>Keywords …. p4</a:t>
            </a:r>
            <a:br>
              <a:rPr lang="en-GB" sz="1800" b="1" dirty="0" smtClean="0"/>
            </a:br>
            <a:r>
              <a:rPr lang="en-GB" sz="1800" dirty="0" smtClean="0"/>
              <a:t>Week Due: 1</a:t>
            </a:r>
            <a:r>
              <a:rPr lang="en-GB" sz="1800" b="1" dirty="0" smtClean="0"/>
              <a:t/>
            </a:r>
            <a:br>
              <a:rPr lang="en-GB" sz="1800" b="1" dirty="0" smtClean="0"/>
            </a:br>
            <a:r>
              <a:rPr lang="en-GB" sz="1800" b="1" dirty="0" smtClean="0"/>
              <a:t>Moses …… </a:t>
            </a:r>
            <a:r>
              <a:rPr lang="en-GB" sz="1800" b="1" dirty="0" smtClean="0"/>
              <a:t>p5</a:t>
            </a:r>
            <a:r>
              <a:rPr lang="en-GB" sz="1800" b="1" dirty="0" smtClean="0"/>
              <a:t/>
            </a:r>
            <a:br>
              <a:rPr lang="en-GB" sz="1800" b="1" dirty="0" smtClean="0"/>
            </a:br>
            <a:r>
              <a:rPr lang="en-GB" sz="1800" dirty="0"/>
              <a:t>Week Due: </a:t>
            </a:r>
            <a:r>
              <a:rPr lang="en-GB" sz="1800" dirty="0" smtClean="0"/>
              <a:t>2</a:t>
            </a:r>
            <a:r>
              <a:rPr lang="en-GB" sz="1800" b="1" dirty="0" smtClean="0"/>
              <a:t/>
            </a:r>
            <a:br>
              <a:rPr lang="en-GB" sz="1800" b="1" dirty="0" smtClean="0"/>
            </a:br>
            <a:r>
              <a:rPr lang="en-GB" sz="1800" b="1" dirty="0" smtClean="0"/>
              <a:t>Passover …… </a:t>
            </a:r>
            <a:r>
              <a:rPr lang="en-GB" sz="1800" b="1" dirty="0" smtClean="0"/>
              <a:t>p6</a:t>
            </a:r>
            <a:r>
              <a:rPr lang="en-GB" sz="1800" b="1" dirty="0" smtClean="0"/>
              <a:t/>
            </a:r>
            <a:br>
              <a:rPr lang="en-GB" sz="1800" b="1" dirty="0" smtClean="0"/>
            </a:br>
            <a:r>
              <a:rPr lang="en-GB" sz="1800" dirty="0"/>
              <a:t>Week Due: </a:t>
            </a:r>
            <a:r>
              <a:rPr lang="en-GB" sz="1800" dirty="0" smtClean="0"/>
              <a:t>3</a:t>
            </a:r>
            <a:r>
              <a:rPr lang="en-GB" sz="1800" b="1" dirty="0" smtClean="0"/>
              <a:t/>
            </a:r>
            <a:br>
              <a:rPr lang="en-GB" sz="1800" b="1" dirty="0" smtClean="0"/>
            </a:br>
            <a:r>
              <a:rPr lang="en-GB" sz="1800" b="1" dirty="0" smtClean="0"/>
              <a:t>Rules </a:t>
            </a:r>
            <a:r>
              <a:rPr lang="en-GB" sz="1800" b="1" dirty="0" smtClean="0"/>
              <a:t>…… </a:t>
            </a:r>
            <a:r>
              <a:rPr lang="en-GB" sz="1800" b="1" dirty="0" smtClean="0"/>
              <a:t>p7</a:t>
            </a:r>
            <a:r>
              <a:rPr lang="en-GB" sz="1800" b="1" dirty="0"/>
              <a:t/>
            </a:r>
            <a:br>
              <a:rPr lang="en-GB" sz="1800" b="1" dirty="0"/>
            </a:br>
            <a:r>
              <a:rPr lang="en-GB" sz="1800" dirty="0"/>
              <a:t>Week Due: </a:t>
            </a:r>
            <a:r>
              <a:rPr lang="en-GB" sz="1800" dirty="0" smtClean="0"/>
              <a:t>4 </a:t>
            </a:r>
            <a:br>
              <a:rPr lang="en-GB" sz="1800" dirty="0" smtClean="0"/>
            </a:br>
            <a:r>
              <a:rPr lang="en-GB" sz="1800" b="1" dirty="0" smtClean="0"/>
              <a:t>10 Commandments </a:t>
            </a:r>
            <a:r>
              <a:rPr lang="en-GB" sz="1800" b="1" dirty="0" smtClean="0"/>
              <a:t>…… </a:t>
            </a:r>
            <a:r>
              <a:rPr lang="en-GB" sz="1800" b="1" dirty="0" smtClean="0"/>
              <a:t>p8</a:t>
            </a:r>
            <a:r>
              <a:rPr lang="en-GB" sz="1800" b="1" dirty="0" smtClean="0"/>
              <a:t/>
            </a:r>
            <a:br>
              <a:rPr lang="en-GB" sz="1800" b="1" dirty="0" smtClean="0"/>
            </a:br>
            <a:r>
              <a:rPr lang="en-GB" sz="1800" dirty="0"/>
              <a:t>Week Due: </a:t>
            </a:r>
            <a:r>
              <a:rPr lang="en-GB" sz="1800" dirty="0" smtClean="0"/>
              <a:t>5 </a:t>
            </a:r>
            <a:br>
              <a:rPr lang="en-GB" sz="1800" dirty="0" smtClean="0"/>
            </a:br>
            <a:r>
              <a:rPr lang="en-GB" sz="1800" b="1" dirty="0" smtClean="0"/>
              <a:t>Food laws </a:t>
            </a:r>
            <a:r>
              <a:rPr lang="en-GB" sz="1800" b="1" dirty="0" smtClean="0"/>
              <a:t>…… </a:t>
            </a:r>
            <a:r>
              <a:rPr lang="en-GB" sz="1800" b="1" dirty="0" smtClean="0"/>
              <a:t>p9</a:t>
            </a:r>
            <a:r>
              <a:rPr lang="en-GB" sz="1800" b="1" dirty="0"/>
              <a:t/>
            </a:r>
            <a:br>
              <a:rPr lang="en-GB" sz="1800" b="1" dirty="0"/>
            </a:br>
            <a:r>
              <a:rPr lang="en-GB" sz="1800" dirty="0"/>
              <a:t>Week Due: </a:t>
            </a:r>
            <a:r>
              <a:rPr lang="en-GB" sz="1800" dirty="0" smtClean="0"/>
              <a:t>6</a:t>
            </a:r>
            <a:br>
              <a:rPr lang="en-GB" sz="1800" dirty="0" smtClean="0"/>
            </a:br>
            <a:r>
              <a:rPr lang="en-GB" sz="1800" b="1" dirty="0" smtClean="0"/>
              <a:t>Synagogue </a:t>
            </a:r>
            <a:r>
              <a:rPr lang="en-GB" sz="1800" b="1" dirty="0" smtClean="0"/>
              <a:t>…… </a:t>
            </a:r>
            <a:r>
              <a:rPr lang="en-GB" sz="1800" b="1" dirty="0" smtClean="0"/>
              <a:t>p10</a:t>
            </a:r>
            <a:r>
              <a:rPr lang="en-GB" sz="1800" b="1" dirty="0"/>
              <a:t/>
            </a:r>
            <a:br>
              <a:rPr lang="en-GB" sz="1800" b="1" dirty="0"/>
            </a:br>
            <a:r>
              <a:rPr lang="en-GB" sz="1800" dirty="0"/>
              <a:t>Week Due: </a:t>
            </a:r>
            <a:r>
              <a:rPr lang="en-GB" sz="1800" dirty="0" smtClean="0"/>
              <a:t>7</a:t>
            </a:r>
            <a:r>
              <a:rPr lang="en-GB" sz="1800" b="1" dirty="0" smtClean="0"/>
              <a:t/>
            </a:r>
            <a:br>
              <a:rPr lang="en-GB" sz="1800" b="1" dirty="0" smtClean="0"/>
            </a:br>
            <a:r>
              <a:rPr lang="en-GB" sz="1800" b="1" dirty="0" err="1" smtClean="0"/>
              <a:t>REvision</a:t>
            </a:r>
            <a:r>
              <a:rPr lang="en-GB" sz="1800" b="1" dirty="0" smtClean="0"/>
              <a:t>…… </a:t>
            </a:r>
            <a:r>
              <a:rPr lang="en-GB" sz="1800" b="1" dirty="0" smtClean="0"/>
              <a:t>p11</a:t>
            </a:r>
            <a:r>
              <a:rPr lang="en-GB" sz="1800" b="1" dirty="0"/>
              <a:t/>
            </a:r>
            <a:br>
              <a:rPr lang="en-GB" sz="1800" b="1" dirty="0"/>
            </a:br>
            <a:r>
              <a:rPr lang="en-GB" sz="1800" dirty="0"/>
              <a:t>Week Due: </a:t>
            </a:r>
            <a:r>
              <a:rPr lang="en-GB" sz="1800" dirty="0" smtClean="0"/>
              <a:t>8</a:t>
            </a:r>
            <a:br>
              <a:rPr lang="en-GB" sz="1800" dirty="0" smtClean="0"/>
            </a:br>
            <a:endParaRPr lang="en-GB" sz="1800" b="1" dirty="0"/>
          </a:p>
        </p:txBody>
      </p:sp>
      <p:sp>
        <p:nvSpPr>
          <p:cNvPr id="5" name="Rectangle 4"/>
          <p:cNvSpPr/>
          <p:nvPr/>
        </p:nvSpPr>
        <p:spPr>
          <a:xfrm>
            <a:off x="1904490" y="-104394"/>
            <a:ext cx="2273636" cy="769441"/>
          </a:xfrm>
          <a:prstGeom prst="rect">
            <a:avLst/>
          </a:prstGeom>
        </p:spPr>
        <p:txBody>
          <a:bodyPr wrap="none">
            <a:spAutoFit/>
          </a:bodyPr>
          <a:lstStyle/>
          <a:p>
            <a:r>
              <a:rPr lang="en-GB" sz="4400" b="1" u="sng" dirty="0">
                <a:solidFill>
                  <a:prstClr val="black"/>
                </a:solidFill>
              </a:rPr>
              <a:t>Contents</a:t>
            </a:r>
          </a:p>
        </p:txBody>
      </p:sp>
      <p:sp>
        <p:nvSpPr>
          <p:cNvPr id="6" name="Slide Number Placeholder 5"/>
          <p:cNvSpPr>
            <a:spLocks noGrp="1"/>
          </p:cNvSpPr>
          <p:nvPr>
            <p:ph type="sldNum" sz="quarter" idx="12"/>
          </p:nvPr>
        </p:nvSpPr>
        <p:spPr/>
        <p:txBody>
          <a:bodyPr/>
          <a:lstStyle/>
          <a:p>
            <a:fld id="{D54E1A41-9698-411A-809F-AF81FF9C137E}" type="slidenum">
              <a:rPr lang="en-GB" smtClean="0">
                <a:solidFill>
                  <a:prstClr val="black">
                    <a:tint val="75000"/>
                  </a:prstClr>
                </a:solidFill>
              </a:rPr>
              <a:pPr/>
              <a:t>2</a:t>
            </a:fld>
            <a:endParaRPr lang="en-GB" dirty="0">
              <a:solidFill>
                <a:prstClr val="black">
                  <a:tint val="7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22417705"/>
              </p:ext>
            </p:extLst>
          </p:nvPr>
        </p:nvGraphicFramePr>
        <p:xfrm>
          <a:off x="476672" y="827584"/>
          <a:ext cx="5915025" cy="3240360"/>
        </p:xfrm>
        <a:graphic>
          <a:graphicData uri="http://schemas.openxmlformats.org/drawingml/2006/table">
            <a:tbl>
              <a:tblPr/>
              <a:tblGrid>
                <a:gridCol w="1123249"/>
                <a:gridCol w="516072"/>
                <a:gridCol w="516072"/>
                <a:gridCol w="516072"/>
                <a:gridCol w="516072"/>
                <a:gridCol w="484871"/>
                <a:gridCol w="2242617"/>
              </a:tblGrid>
              <a:tr h="281486">
                <a:tc>
                  <a:txBody>
                    <a:bodyPr/>
                    <a:lstStyle/>
                    <a:p>
                      <a:pPr algn="ctr">
                        <a:spcAft>
                          <a:spcPts val="0"/>
                        </a:spcAft>
                      </a:pPr>
                      <a:r>
                        <a:rPr lang="en-GB" sz="1600" b="1" dirty="0">
                          <a:effectLst/>
                          <a:latin typeface="Times New Roman"/>
                        </a:rPr>
                        <a:t>November</a:t>
                      </a:r>
                      <a:endParaRPr lang="en-GB" sz="1600" dirty="0">
                        <a:effectLst/>
                        <a:latin typeface="Times New Roman"/>
                      </a:endParaRPr>
                    </a:p>
                  </a:txBody>
                  <a:tcPr marL="63470" marR="63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25</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28</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29</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GB" sz="1600">
                          <a:effectLst/>
                          <a:latin typeface="Times New Roman"/>
                        </a:rPr>
                        <a:t>Teaching week 1</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rowSpan="5">
                  <a:txBody>
                    <a:bodyPr/>
                    <a:lstStyle/>
                    <a:p>
                      <a:pPr algn="ctr">
                        <a:spcAft>
                          <a:spcPts val="0"/>
                        </a:spcAft>
                      </a:pPr>
                      <a:r>
                        <a:rPr lang="en-GB" sz="1600" b="1">
                          <a:effectLst/>
                          <a:latin typeface="Times New Roman"/>
                        </a:rPr>
                        <a:t> </a:t>
                      </a:r>
                      <a:endParaRPr lang="en-GB" sz="1600">
                        <a:effectLst/>
                        <a:latin typeface="Times New Roman"/>
                      </a:endParaRPr>
                    </a:p>
                    <a:p>
                      <a:pPr algn="ctr">
                        <a:spcAft>
                          <a:spcPts val="0"/>
                        </a:spcAft>
                      </a:pPr>
                      <a:r>
                        <a:rPr lang="en-GB" sz="1600" b="1">
                          <a:effectLst/>
                          <a:latin typeface="Times New Roman"/>
                        </a:rPr>
                        <a:t>December</a:t>
                      </a:r>
                      <a:endParaRPr lang="en-GB" sz="1600">
                        <a:effectLst/>
                        <a:latin typeface="Times New Roman"/>
                      </a:endParaRP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4</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5</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GB" sz="1600">
                          <a:effectLst/>
                          <a:latin typeface="Times New Roman"/>
                        </a:rPr>
                        <a:t>Teaching week 2</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vMerge="1">
                  <a:txBody>
                    <a:bodyPr/>
                    <a:lstStyle/>
                    <a:p>
                      <a:endParaRPr lang="en-GB"/>
                    </a:p>
                  </a:txBody>
                  <a:tcPr/>
                </a:tc>
                <a:tc>
                  <a:txBody>
                    <a:bodyPr/>
                    <a:lstStyle/>
                    <a:p>
                      <a:pPr algn="ctr">
                        <a:spcAft>
                          <a:spcPts val="0"/>
                        </a:spcAft>
                      </a:pPr>
                      <a:r>
                        <a:rPr lang="en-GB" sz="1600">
                          <a:effectLst/>
                          <a:latin typeface="Times New Roman"/>
                        </a:rPr>
                        <a:t>9</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10</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11</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12</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GB" sz="1600">
                          <a:effectLst/>
                          <a:latin typeface="Times New Roman"/>
                        </a:rPr>
                        <a:t>Teaching week 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vMerge="1">
                  <a:txBody>
                    <a:bodyPr/>
                    <a:lstStyle/>
                    <a:p>
                      <a:endParaRPr lang="en-GB"/>
                    </a:p>
                  </a:txBody>
                  <a:tcPr/>
                </a:tc>
                <a:tc>
                  <a:txBody>
                    <a:bodyPr/>
                    <a:lstStyle/>
                    <a:p>
                      <a:pPr algn="ctr">
                        <a:spcAft>
                          <a:spcPts val="0"/>
                        </a:spcAft>
                      </a:pPr>
                      <a:r>
                        <a:rPr lang="en-GB" sz="1600">
                          <a:effectLst/>
                          <a:latin typeface="Times New Roman"/>
                        </a:rPr>
                        <a:t>16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18</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19</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20</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GB" sz="1600">
                          <a:effectLst/>
                          <a:latin typeface="Times New Roman"/>
                        </a:rPr>
                        <a:t>Teaching week 4</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vMerge="1">
                  <a:txBody>
                    <a:bodyPr/>
                    <a:lstStyle/>
                    <a:p>
                      <a:endParaRPr lang="en-GB"/>
                    </a:p>
                  </a:txBody>
                  <a:tcPr/>
                </a:tc>
                <a:tc>
                  <a:txBody>
                    <a:bodyPr/>
                    <a:lstStyle/>
                    <a:p>
                      <a:pPr algn="ctr">
                        <a:spcAft>
                          <a:spcPts val="0"/>
                        </a:spcAft>
                      </a:pPr>
                      <a:r>
                        <a:rPr lang="en-GB" sz="1600">
                          <a:effectLst/>
                          <a:latin typeface="Times New Roman"/>
                        </a:rPr>
                        <a:t>23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24</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25</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26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27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a:spcAft>
                          <a:spcPts val="0"/>
                        </a:spcAft>
                      </a:pPr>
                      <a:r>
                        <a:rPr lang="en-GB" sz="1600">
                          <a:effectLst/>
                          <a:latin typeface="Times New Roman"/>
                        </a:rPr>
                        <a:t>Christmas Break</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vMerge="1">
                  <a:txBody>
                    <a:bodyPr/>
                    <a:lstStyle/>
                    <a:p>
                      <a:endParaRPr lang="en-GB"/>
                    </a:p>
                  </a:txBody>
                  <a:tcPr/>
                </a:tc>
                <a:tc>
                  <a:txBody>
                    <a:bodyPr/>
                    <a:lstStyle/>
                    <a:p>
                      <a:pPr algn="ctr">
                        <a:spcAft>
                          <a:spcPts val="0"/>
                        </a:spcAft>
                      </a:pPr>
                      <a:r>
                        <a:rPr lang="en-GB" sz="1600">
                          <a:effectLst/>
                          <a:latin typeface="Times New Roman"/>
                        </a:rPr>
                        <a:t>30</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31</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1</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2</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n-GB" sz="1600">
                          <a:effectLst/>
                          <a:latin typeface="Times New Roman"/>
                        </a:rPr>
                        <a:t>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a:spcAft>
                          <a:spcPts val="0"/>
                        </a:spcAft>
                      </a:pPr>
                      <a:r>
                        <a:rPr lang="en-GB" sz="1600">
                          <a:effectLst/>
                          <a:latin typeface="Times New Roman"/>
                        </a:rPr>
                        <a:t>Christmas Break</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rowSpan="4">
                  <a:txBody>
                    <a:bodyPr/>
                    <a:lstStyle/>
                    <a:p>
                      <a:pPr algn="ctr">
                        <a:spcAft>
                          <a:spcPts val="0"/>
                        </a:spcAft>
                      </a:pPr>
                      <a:r>
                        <a:rPr lang="en-GB" sz="1600" b="1" dirty="0">
                          <a:effectLst/>
                          <a:latin typeface="Times New Roman"/>
                        </a:rPr>
                        <a:t>January</a:t>
                      </a:r>
                      <a:endParaRPr lang="en-GB" sz="1600" dirty="0">
                        <a:effectLst/>
                        <a:latin typeface="Times New Roman"/>
                      </a:endParaRPr>
                    </a:p>
                  </a:txBody>
                  <a:tcPr marL="63470" marR="63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8</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9</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10</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GB" sz="1600">
                          <a:effectLst/>
                          <a:latin typeface="Times New Roman"/>
                        </a:rPr>
                        <a:t>Teaching week 5</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vMerge="1">
                  <a:txBody>
                    <a:bodyPr/>
                    <a:lstStyle/>
                    <a:p>
                      <a:endParaRPr lang="en-GB"/>
                    </a:p>
                  </a:txBody>
                  <a:tcPr/>
                </a:tc>
                <a:tc>
                  <a:txBody>
                    <a:bodyPr/>
                    <a:lstStyle/>
                    <a:p>
                      <a:pPr algn="ctr">
                        <a:spcAft>
                          <a:spcPts val="0"/>
                        </a:spcAft>
                      </a:pPr>
                      <a:r>
                        <a:rPr lang="en-GB" sz="1600">
                          <a:effectLst/>
                          <a:latin typeface="Times New Roman"/>
                        </a:rPr>
                        <a:t>13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14</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15</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17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GB" sz="1600">
                          <a:effectLst/>
                          <a:latin typeface="Times New Roman"/>
                        </a:rPr>
                        <a:t>Teaching week 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vMerge="1">
                  <a:txBody>
                    <a:bodyPr/>
                    <a:lstStyle/>
                    <a:p>
                      <a:endParaRPr lang="en-GB"/>
                    </a:p>
                  </a:txBody>
                  <a:tcPr/>
                </a:tc>
                <a:tc>
                  <a:txBody>
                    <a:bodyPr/>
                    <a:lstStyle/>
                    <a:p>
                      <a:pPr algn="ctr">
                        <a:spcAft>
                          <a:spcPts val="0"/>
                        </a:spcAft>
                      </a:pPr>
                      <a:r>
                        <a:rPr lang="en-GB" sz="1600">
                          <a:effectLst/>
                          <a:latin typeface="Times New Roman"/>
                        </a:rPr>
                        <a:t>20</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dirty="0">
                          <a:effectLst/>
                          <a:latin typeface="Times New Roman"/>
                        </a:rPr>
                        <a:t>21</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22</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24</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GB" sz="1600">
                          <a:effectLst/>
                          <a:latin typeface="Times New Roman"/>
                        </a:rPr>
                        <a:t>Teaching week 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486">
                <a:tc vMerge="1">
                  <a:txBody>
                    <a:bodyPr/>
                    <a:lstStyle/>
                    <a:p>
                      <a:endParaRPr lang="en-GB"/>
                    </a:p>
                  </a:txBody>
                  <a:tcPr/>
                </a:tc>
                <a:tc>
                  <a:txBody>
                    <a:bodyPr/>
                    <a:lstStyle/>
                    <a:p>
                      <a:pPr algn="ctr">
                        <a:spcAft>
                          <a:spcPts val="0"/>
                        </a:spcAft>
                      </a:pPr>
                      <a:r>
                        <a:rPr lang="en-GB" sz="1600">
                          <a:effectLst/>
                          <a:latin typeface="Times New Roman"/>
                        </a:rPr>
                        <a:t>27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28</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29</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30</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31</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a:spcAft>
                          <a:spcPts val="0"/>
                        </a:spcAft>
                      </a:pPr>
                      <a:r>
                        <a:rPr lang="en-GB" sz="1600">
                          <a:effectLst/>
                          <a:latin typeface="Times New Roman"/>
                        </a:rPr>
                        <a:t>Assessment Week</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25500">
                <a:tc>
                  <a:txBody>
                    <a:bodyPr/>
                    <a:lstStyle/>
                    <a:p>
                      <a:pPr algn="ctr">
                        <a:spcAft>
                          <a:spcPts val="0"/>
                        </a:spcAft>
                      </a:pPr>
                      <a:r>
                        <a:rPr lang="en-GB" sz="1600" b="1">
                          <a:effectLst/>
                          <a:latin typeface="Times New Roman"/>
                        </a:rPr>
                        <a:t>February</a:t>
                      </a:r>
                      <a:endParaRPr lang="en-GB" sz="1600">
                        <a:effectLst/>
                        <a:latin typeface="Times New Roman"/>
                      </a:endParaRP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a:effectLst/>
                          <a:latin typeface="Times New Roman"/>
                        </a:rPr>
                        <a:t>3</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4</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5</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6</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600">
                          <a:effectLst/>
                          <a:latin typeface="Times New Roman"/>
                        </a:rPr>
                        <a:t>7</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a:spcAft>
                          <a:spcPts val="0"/>
                        </a:spcAft>
                      </a:pPr>
                      <a:r>
                        <a:rPr lang="en-GB" sz="1600" dirty="0">
                          <a:effectLst/>
                          <a:latin typeface="Times New Roman"/>
                        </a:rPr>
                        <a:t>Super Teach Week</a:t>
                      </a:r>
                    </a:p>
                  </a:txBody>
                  <a:tcPr marL="63470" marR="63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792844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0648" y="611560"/>
            <a:ext cx="6340535" cy="7194534"/>
          </a:xfrm>
          <a:prstGeom prst="rect">
            <a:avLst/>
          </a:prstGeom>
        </p:spPr>
        <p:txBody>
          <a:bodyPr wrap="square">
            <a:spAutoFit/>
          </a:bodyPr>
          <a:lstStyle/>
          <a:p>
            <a:pPr algn="ctr">
              <a:spcAft>
                <a:spcPts val="0"/>
              </a:spcAft>
            </a:pPr>
            <a:r>
              <a:rPr lang="en-GB" sz="1300" u="sng" kern="1800" dirty="0">
                <a:latin typeface="Verdana"/>
                <a:ea typeface="Times New Roman"/>
              </a:rPr>
              <a:t>Why is regular home learning important</a:t>
            </a:r>
            <a:r>
              <a:rPr lang="en-GB" sz="1300" u="sng" kern="1800" dirty="0" smtClean="0">
                <a:latin typeface="Verdana"/>
                <a:ea typeface="Times New Roman"/>
              </a:rPr>
              <a:t>?</a:t>
            </a:r>
          </a:p>
          <a:p>
            <a:pPr algn="ctr">
              <a:spcAft>
                <a:spcPts val="0"/>
              </a:spcAft>
            </a:pPr>
            <a:endParaRPr lang="en-GB" sz="1300" dirty="0">
              <a:latin typeface="Times New Roman"/>
              <a:ea typeface="Times New Roman"/>
            </a:endParaRPr>
          </a:p>
          <a:p>
            <a:pPr marL="342900" lvl="0" indent="-342900" fontAlgn="base">
              <a:lnSpc>
                <a:spcPct val="115000"/>
              </a:lnSpc>
              <a:spcAft>
                <a:spcPts val="1000"/>
              </a:spcAft>
              <a:buFont typeface="Wingdings"/>
              <a:buChar char=""/>
            </a:pPr>
            <a:r>
              <a:rPr lang="en-GB" sz="1300" dirty="0">
                <a:solidFill>
                  <a:srgbClr val="5B5B5B"/>
                </a:solidFill>
                <a:latin typeface="Verdana"/>
                <a:ea typeface="Times New Roman"/>
              </a:rPr>
              <a:t>It can improve a student’s thinking and memory skills.  This is vital for the new content heavy GCSEs. </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It helps students to develop positive study skills and habits that will serve them well throughout </a:t>
            </a:r>
            <a:r>
              <a:rPr lang="en-GB" sz="1300" dirty="0" smtClean="0">
                <a:solidFill>
                  <a:srgbClr val="5B5B5B"/>
                </a:solidFill>
                <a:latin typeface="Verdana"/>
                <a:ea typeface="Times New Roman"/>
              </a:rPr>
              <a:t>life.</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smtClean="0">
                <a:solidFill>
                  <a:srgbClr val="5B5B5B"/>
                </a:solidFill>
                <a:latin typeface="Verdana"/>
                <a:ea typeface="Times New Roman"/>
              </a:rPr>
              <a:t>Home </a:t>
            </a:r>
            <a:r>
              <a:rPr lang="en-GB" sz="1300" dirty="0">
                <a:solidFill>
                  <a:srgbClr val="5B5B5B"/>
                </a:solidFill>
                <a:latin typeface="Verdana"/>
                <a:ea typeface="Times New Roman"/>
              </a:rPr>
              <a:t>learning encourages students to use time wisely and efficiently. </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It teaches students to work independently</a:t>
            </a:r>
            <a:r>
              <a:rPr lang="en-GB" sz="1300" dirty="0" smtClean="0">
                <a:solidFill>
                  <a:srgbClr val="5B5B5B"/>
                </a:solidFill>
                <a:latin typeface="Verdana"/>
                <a:ea typeface="Times New Roman"/>
              </a:rPr>
              <a:t>.</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Home learning teaches students to take responsibility for their own work</a:t>
            </a:r>
            <a:r>
              <a:rPr lang="en-GB" sz="1300" dirty="0" smtClean="0">
                <a:solidFill>
                  <a:srgbClr val="5B5B5B"/>
                </a:solidFill>
                <a:latin typeface="Verdana"/>
                <a:ea typeface="Times New Roman"/>
              </a:rPr>
              <a:t>.</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It allows students to review and practice what has been covered in class and consolidate their knowledge and skills. </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E</a:t>
            </a:r>
            <a:r>
              <a:rPr lang="en-GB" sz="1300" dirty="0" smtClean="0">
                <a:solidFill>
                  <a:srgbClr val="5B5B5B"/>
                </a:solidFill>
                <a:latin typeface="Verdana"/>
                <a:ea typeface="Times New Roman"/>
              </a:rPr>
              <a:t>qually </a:t>
            </a:r>
            <a:r>
              <a:rPr lang="en-GB" sz="1300" dirty="0">
                <a:solidFill>
                  <a:srgbClr val="5B5B5B"/>
                </a:solidFill>
                <a:latin typeface="Verdana"/>
                <a:ea typeface="Times New Roman"/>
              </a:rPr>
              <a:t>important, it helps students to get ready for the next day’s class</a:t>
            </a:r>
            <a:r>
              <a:rPr lang="en-GB" sz="1300" dirty="0" smtClean="0">
                <a:solidFill>
                  <a:srgbClr val="5B5B5B"/>
                </a:solidFill>
                <a:latin typeface="Verdana"/>
                <a:ea typeface="Times New Roman"/>
              </a:rPr>
              <a:t>.</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It helps students learn to use resources, such as libraries, reference materials, and computer Web sites to find information</a:t>
            </a:r>
            <a:r>
              <a:rPr lang="en-GB" sz="1300" dirty="0" smtClean="0">
                <a:solidFill>
                  <a:srgbClr val="5B5B5B"/>
                </a:solidFill>
                <a:latin typeface="Verdana"/>
                <a:ea typeface="Times New Roman"/>
              </a:rPr>
              <a:t>.</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It encourages students to explore subjects more fully than classroom time permits</a:t>
            </a:r>
            <a:r>
              <a:rPr lang="en-GB" sz="1300" dirty="0" smtClean="0">
                <a:solidFill>
                  <a:srgbClr val="5B5B5B"/>
                </a:solidFill>
                <a:latin typeface="Verdana"/>
                <a:ea typeface="Times New Roman"/>
              </a:rPr>
              <a:t>.</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It allows students to extend their learning by applying skills to new situations. </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Home learning helps parents learn more about what their children learning in school</a:t>
            </a:r>
            <a:r>
              <a:rPr lang="en-GB" sz="1300" dirty="0" smtClean="0">
                <a:solidFill>
                  <a:srgbClr val="5B5B5B"/>
                </a:solidFill>
                <a:latin typeface="Verdana"/>
                <a:ea typeface="Times New Roman"/>
              </a:rPr>
              <a:t>.</a:t>
            </a:r>
            <a:endParaRPr lang="en-GB" sz="1300" dirty="0">
              <a:latin typeface="Times New Roman"/>
              <a:ea typeface="Times New Roman"/>
            </a:endParaRPr>
          </a:p>
          <a:p>
            <a:pPr marL="342900" lvl="0" indent="-342900" fontAlgn="base">
              <a:lnSpc>
                <a:spcPct val="115000"/>
              </a:lnSpc>
              <a:spcAft>
                <a:spcPts val="1000"/>
              </a:spcAft>
              <a:buFont typeface="Wingdings"/>
              <a:buChar char=""/>
              <a:tabLst>
                <a:tab pos="457200" algn="l"/>
              </a:tabLst>
            </a:pPr>
            <a:r>
              <a:rPr lang="en-GB" sz="1300" dirty="0">
                <a:solidFill>
                  <a:srgbClr val="5B5B5B"/>
                </a:solidFill>
                <a:latin typeface="Verdana"/>
                <a:ea typeface="Times New Roman"/>
              </a:rPr>
              <a:t>It allows parents to communicate with teachers about learning in order to support their children efficiently. </a:t>
            </a:r>
            <a:endParaRPr lang="en-GB" sz="1300" dirty="0">
              <a:effectLst/>
              <a:latin typeface="Times New Roman"/>
              <a:ea typeface="Times New Roman"/>
            </a:endParaRPr>
          </a:p>
        </p:txBody>
      </p:sp>
      <p:sp>
        <p:nvSpPr>
          <p:cNvPr id="2" name="Slide Number Placeholder 1"/>
          <p:cNvSpPr>
            <a:spLocks noGrp="1"/>
          </p:cNvSpPr>
          <p:nvPr>
            <p:ph type="sldNum" sz="quarter" idx="12"/>
          </p:nvPr>
        </p:nvSpPr>
        <p:spPr/>
        <p:txBody>
          <a:bodyPr/>
          <a:lstStyle/>
          <a:p>
            <a:fld id="{D54E1A41-9698-411A-809F-AF81FF9C137E}" type="slidenum">
              <a:rPr lang="en-GB" smtClean="0"/>
              <a:t>3</a:t>
            </a:fld>
            <a:endParaRPr lang="en-GB"/>
          </a:p>
        </p:txBody>
      </p:sp>
    </p:spTree>
    <p:extLst>
      <p:ext uri="{BB962C8B-B14F-4D97-AF65-F5344CB8AC3E}">
        <p14:creationId xmlns:p14="http://schemas.microsoft.com/office/powerpoint/2010/main" val="2557801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85947075"/>
              </p:ext>
            </p:extLst>
          </p:nvPr>
        </p:nvGraphicFramePr>
        <p:xfrm>
          <a:off x="260648" y="539552"/>
          <a:ext cx="6336704" cy="8136901"/>
        </p:xfrm>
        <a:graphic>
          <a:graphicData uri="http://schemas.openxmlformats.org/drawingml/2006/table">
            <a:tbl>
              <a:tblPr firstRow="1" firstCol="1" bandRow="1"/>
              <a:tblGrid>
                <a:gridCol w="961751"/>
                <a:gridCol w="1558529"/>
                <a:gridCol w="1800200"/>
                <a:gridCol w="2016224"/>
              </a:tblGrid>
              <a:tr h="764402">
                <a:tc>
                  <a:txBody>
                    <a:bodyPr/>
                    <a:lstStyle/>
                    <a:p>
                      <a:pPr algn="l">
                        <a:lnSpc>
                          <a:spcPct val="107000"/>
                        </a:lnSpc>
                        <a:spcAft>
                          <a:spcPts val="0"/>
                        </a:spcAft>
                      </a:pPr>
                      <a:r>
                        <a:rPr lang="en-GB" sz="1200" dirty="0" smtClean="0">
                          <a:solidFill>
                            <a:schemeClr val="tx1"/>
                          </a:solidFill>
                          <a:effectLst/>
                          <a:latin typeface="Arial" panose="020B0604020202020204" pitchFamily="34" charset="0"/>
                          <a:ea typeface="Calibri"/>
                          <a:cs typeface="Arial" panose="020B0604020202020204" pitchFamily="34" charset="0"/>
                        </a:rPr>
                        <a:t>Torah</a:t>
                      </a:r>
                      <a:endParaRPr lang="en-GB" sz="1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dirty="0" smtClean="0">
                          <a:solidFill>
                            <a:schemeClr val="tx1"/>
                          </a:solidFill>
                          <a:latin typeface="Arial" panose="020B0604020202020204" pitchFamily="34" charset="0"/>
                          <a:cs typeface="Arial" panose="020B0604020202020204" pitchFamily="34" charset="0"/>
                        </a:rPr>
                        <a:t>Jewish holy book</a:t>
                      </a:r>
                      <a:endParaRPr lang="en-GB" sz="1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9978">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Covenant</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dirty="0" smtClean="0">
                          <a:latin typeface="Arial" panose="020B0604020202020204" pitchFamily="34" charset="0"/>
                          <a:cs typeface="Arial" panose="020B0604020202020204" pitchFamily="34" charset="0"/>
                        </a:rPr>
                        <a:t>A</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sacred promise between two groups/people</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9978">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Passover</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dirty="0" smtClean="0">
                          <a:latin typeface="Arial" panose="020B0604020202020204" pitchFamily="34" charset="0"/>
                          <a:cs typeface="Arial" panose="020B0604020202020204" pitchFamily="34" charset="0"/>
                        </a:rPr>
                        <a:t>Jewish festival celebrating escape from slavery</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6682">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Exodus</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The escape from Egypt of the Israelites</a:t>
                      </a:r>
                      <a:endParaRPr lang="en-US" sz="12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6682">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Israelites</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The ancient term used to describe Jews</a:t>
                      </a:r>
                      <a:endParaRPr lang="en-US" sz="12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4402">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Miracle</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Unexplained event E.G. Burning bush</a:t>
                      </a:r>
                      <a:endParaRPr lang="en-US" sz="12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6682">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Kosher</a:t>
                      </a:r>
                      <a:r>
                        <a:rPr lang="en-GB" sz="1200" baseline="0" dirty="0" smtClean="0">
                          <a:effectLst/>
                          <a:latin typeface="Arial" panose="020B0604020202020204" pitchFamily="34" charset="0"/>
                          <a:ea typeface="Calibri"/>
                          <a:cs typeface="Arial" panose="020B0604020202020204" pitchFamily="34" charset="0"/>
                        </a:rPr>
                        <a:t> food</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Food that is considered pure according to g-d</a:t>
                      </a:r>
                      <a:endParaRPr lang="en-US" sz="12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3693">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Kashrut</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The Jewish food laws</a:t>
                      </a:r>
                      <a:endParaRPr lang="en-US" sz="12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4402">
                <a:tc>
                  <a:txBody>
                    <a:bodyPr/>
                    <a:lstStyle/>
                    <a:p>
                      <a:pPr algn="l">
                        <a:lnSpc>
                          <a:spcPct val="107000"/>
                        </a:lnSpc>
                        <a:spcAft>
                          <a:spcPts val="0"/>
                        </a:spcAft>
                      </a:pPr>
                      <a:r>
                        <a:rPr lang="en-GB" sz="1200" dirty="0" smtClean="0">
                          <a:effectLst/>
                          <a:latin typeface="Arial" panose="020B0604020202020204" pitchFamily="34" charset="0"/>
                          <a:ea typeface="Calibri"/>
                          <a:cs typeface="Arial" panose="020B0604020202020204" pitchFamily="34" charset="0"/>
                        </a:rPr>
                        <a:t>Shabbat</a:t>
                      </a:r>
                      <a:endParaRPr lang="en-GB" sz="12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The weekly Jewish holy day </a:t>
                      </a:r>
                      <a:endParaRPr lang="en-US" sz="12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endParaRPr lang="en-GB"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692696" y="107504"/>
            <a:ext cx="5328592" cy="369332"/>
          </a:xfrm>
          <a:prstGeom prst="rect">
            <a:avLst/>
          </a:prstGeom>
          <a:noFill/>
        </p:spPr>
        <p:txBody>
          <a:bodyPr wrap="square" rtlCol="0">
            <a:spAutoFit/>
          </a:bodyPr>
          <a:lstStyle/>
          <a:p>
            <a:r>
              <a:rPr lang="en-GB" b="1" u="sng" dirty="0" smtClean="0"/>
              <a:t>Week 1 Key </a:t>
            </a:r>
            <a:r>
              <a:rPr lang="en-GB" b="1" u="sng" dirty="0" smtClean="0"/>
              <a:t>word practice: Look, cover, write, check!</a:t>
            </a:r>
            <a:endParaRPr lang="en-GB" b="1" u="sng" dirty="0"/>
          </a:p>
        </p:txBody>
      </p:sp>
    </p:spTree>
    <p:extLst>
      <p:ext uri="{BB962C8B-B14F-4D97-AF65-F5344CB8AC3E}">
        <p14:creationId xmlns:p14="http://schemas.microsoft.com/office/powerpoint/2010/main" val="202809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0768" y="7937"/>
            <a:ext cx="4824536" cy="461665"/>
          </a:xfrm>
          <a:prstGeom prst="rect">
            <a:avLst/>
          </a:prstGeom>
          <a:noFill/>
        </p:spPr>
        <p:txBody>
          <a:bodyPr wrap="square" rtlCol="0">
            <a:spAutoFit/>
          </a:bodyPr>
          <a:lstStyle/>
          <a:p>
            <a:r>
              <a:rPr lang="en-GB" sz="2400" b="1" u="sng" dirty="0" smtClean="0"/>
              <a:t>Week 2 Abraham and Moses</a:t>
            </a:r>
            <a:endParaRPr lang="en-GB" sz="2400" b="1" u="sng" dirty="0"/>
          </a:p>
        </p:txBody>
      </p:sp>
      <p:sp>
        <p:nvSpPr>
          <p:cNvPr id="4" name="AutoShape 2" descr="Image result for jesus tal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5" descr="Image result for 10 commandmen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7" descr="Image result for 10 commandments"/>
          <p:cNvSpPr>
            <a:spLocks noChangeAspect="1" noChangeArrowheads="1"/>
          </p:cNvSpPr>
          <p:nvPr/>
        </p:nvSpPr>
        <p:spPr bwMode="auto">
          <a:xfrm flipH="1">
            <a:off x="765174" y="50147"/>
            <a:ext cx="414991" cy="4149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Box 21"/>
          <p:cNvSpPr txBox="1"/>
          <p:nvPr/>
        </p:nvSpPr>
        <p:spPr>
          <a:xfrm>
            <a:off x="186813" y="448507"/>
            <a:ext cx="6525292" cy="523220"/>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ctr"/>
            <a:r>
              <a:rPr lang="en-GB" sz="1400" dirty="0" smtClean="0"/>
              <a:t>Using the knowledge organiser at the back or research online note down 3 key facts about Moses and 3 key facts about Abraham.</a:t>
            </a:r>
            <a:endParaRPr lang="en-GB" sz="1400" dirty="0"/>
          </a:p>
        </p:txBody>
      </p:sp>
      <p:sp>
        <p:nvSpPr>
          <p:cNvPr id="15" name="TextBox 14"/>
          <p:cNvSpPr txBox="1"/>
          <p:nvPr/>
        </p:nvSpPr>
        <p:spPr>
          <a:xfrm>
            <a:off x="299389" y="8676456"/>
            <a:ext cx="6556530" cy="369332"/>
          </a:xfrm>
          <a:prstGeom prst="rect">
            <a:avLst/>
          </a:prstGeom>
          <a:noFill/>
        </p:spPr>
        <p:txBody>
          <a:bodyPr wrap="square" rtlCol="0">
            <a:spAutoFit/>
          </a:bodyPr>
          <a:lstStyle/>
          <a:p>
            <a:r>
              <a:rPr lang="en-GB" sz="1600" b="1" dirty="0" smtClean="0"/>
              <a:t>Teacher Signature</a:t>
            </a:r>
            <a:r>
              <a:rPr lang="en-GB" dirty="0" smtClean="0"/>
              <a:t>:_______________________________________</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502730133"/>
              </p:ext>
            </p:extLst>
          </p:nvPr>
        </p:nvGraphicFramePr>
        <p:xfrm>
          <a:off x="493091" y="1547664"/>
          <a:ext cx="5888236" cy="5652628"/>
        </p:xfrm>
        <a:graphic>
          <a:graphicData uri="http://schemas.openxmlformats.org/drawingml/2006/table">
            <a:tbl>
              <a:tblPr firstRow="1" bandRow="1">
                <a:tableStyleId>{7DF18680-E054-41AD-8BC1-D1AEF772440D}</a:tableStyleId>
              </a:tblPr>
              <a:tblGrid>
                <a:gridCol w="2944118"/>
                <a:gridCol w="2944118"/>
              </a:tblGrid>
              <a:tr h="792088">
                <a:tc>
                  <a:txBody>
                    <a:bodyPr/>
                    <a:lstStyle/>
                    <a:p>
                      <a:r>
                        <a:rPr lang="en-GB" sz="2000" dirty="0" smtClean="0">
                          <a:solidFill>
                            <a:schemeClr val="tx1"/>
                          </a:solidFill>
                        </a:rPr>
                        <a:t>Abraham</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dirty="0" smtClean="0">
                          <a:solidFill>
                            <a:schemeClr val="tx1"/>
                          </a:solidFill>
                        </a:rPr>
                        <a:t>Moses</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20180">
                <a:tc>
                  <a:txBody>
                    <a:bodyPr/>
                    <a:lstStyle/>
                    <a:p>
                      <a:r>
                        <a:rPr lang="en-GB" dirty="0" smtClean="0">
                          <a:solidFill>
                            <a:schemeClr val="tx1"/>
                          </a:solidFill>
                        </a:rPr>
                        <a:t>1</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rPr>
                        <a:t>1</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20180">
                <a:tc>
                  <a:txBody>
                    <a:bodyPr/>
                    <a:lstStyle/>
                    <a:p>
                      <a:r>
                        <a:rPr lang="en-GB" dirty="0" smtClean="0">
                          <a:solidFill>
                            <a:schemeClr val="tx1"/>
                          </a:solidFill>
                        </a:rPr>
                        <a:t>2</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rPr>
                        <a:t>2</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20180">
                <a:tc>
                  <a:txBody>
                    <a:bodyPr/>
                    <a:lstStyle/>
                    <a:p>
                      <a:r>
                        <a:rPr lang="en-GB" dirty="0" smtClean="0">
                          <a:solidFill>
                            <a:schemeClr val="tx1"/>
                          </a:solidFill>
                        </a:rPr>
                        <a:t>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rPr>
                        <a:t>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970634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extBox 4"/>
          <p:cNvSpPr txBox="1"/>
          <p:nvPr/>
        </p:nvSpPr>
        <p:spPr>
          <a:xfrm>
            <a:off x="1054520" y="0"/>
            <a:ext cx="4752730" cy="461665"/>
          </a:xfrm>
          <a:prstGeom prst="rect">
            <a:avLst/>
          </a:prstGeom>
          <a:noFill/>
        </p:spPr>
        <p:txBody>
          <a:bodyPr wrap="square" rtlCol="0">
            <a:spAutoFit/>
          </a:bodyPr>
          <a:lstStyle/>
          <a:p>
            <a:r>
              <a:rPr lang="en-GB" sz="2400" b="1" u="sng" dirty="0" smtClean="0"/>
              <a:t>Week 3 Exodus from Egypt</a:t>
            </a:r>
            <a:endParaRPr lang="en-GB" sz="2400" b="1" u="sng" dirty="0"/>
          </a:p>
        </p:txBody>
      </p:sp>
      <p:sp>
        <p:nvSpPr>
          <p:cNvPr id="7" name="AutoShape 2" descr="Image result for philosophy"/>
          <p:cNvSpPr>
            <a:spLocks noChangeAspect="1" noChangeArrowheads="1"/>
          </p:cNvSpPr>
          <p:nvPr/>
        </p:nvSpPr>
        <p:spPr bwMode="auto">
          <a:xfrm>
            <a:off x="49213" y="-131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philosophy"/>
          <p:cNvSpPr>
            <a:spLocks noChangeAspect="1" noChangeArrowheads="1"/>
          </p:cNvSpPr>
          <p:nvPr/>
        </p:nvSpPr>
        <p:spPr bwMode="auto">
          <a:xfrm>
            <a:off x="201613" y="206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354013" y="448507"/>
            <a:ext cx="6153745" cy="923330"/>
          </a:xfrm>
          <a:prstGeom prst="rect">
            <a:avLst/>
          </a:prstGeom>
          <a:noFill/>
        </p:spPr>
        <p:txBody>
          <a:bodyPr wrap="square" rtlCol="0">
            <a:spAutoFit/>
          </a:bodyPr>
          <a:lstStyle/>
          <a:p>
            <a:r>
              <a:rPr lang="en-GB" dirty="0" smtClean="0"/>
              <a:t>Read through the story of Exodus below. Highlight information you think </a:t>
            </a:r>
            <a:r>
              <a:rPr lang="en-GB" dirty="0" smtClean="0"/>
              <a:t>will be important when we look at how Jews celebrate this.</a:t>
            </a:r>
            <a:endParaRPr lang="en-GB" dirty="0"/>
          </a:p>
        </p:txBody>
      </p:sp>
      <p:sp>
        <p:nvSpPr>
          <p:cNvPr id="10" name="Slide Number Placeholder 1"/>
          <p:cNvSpPr>
            <a:spLocks noGrp="1"/>
          </p:cNvSpPr>
          <p:nvPr>
            <p:ph type="sldNum" sz="quarter" idx="12"/>
          </p:nvPr>
        </p:nvSpPr>
        <p:spPr>
          <a:xfrm>
            <a:off x="4843463" y="9917815"/>
            <a:ext cx="1543050" cy="486833"/>
          </a:xfrm>
        </p:spPr>
        <p:txBody>
          <a:bodyPr/>
          <a:lstStyle/>
          <a:p>
            <a:fld id="{D54E1A41-9698-411A-809F-AF81FF9C137E}" type="slidenum">
              <a:rPr lang="en-GB" smtClean="0"/>
              <a:t>6</a:t>
            </a:fld>
            <a:endParaRPr lang="en-GB"/>
          </a:p>
        </p:txBody>
      </p:sp>
      <p:sp>
        <p:nvSpPr>
          <p:cNvPr id="11" name="TextBox 10"/>
          <p:cNvSpPr txBox="1"/>
          <p:nvPr/>
        </p:nvSpPr>
        <p:spPr>
          <a:xfrm>
            <a:off x="299389" y="8523148"/>
            <a:ext cx="6556530" cy="369332"/>
          </a:xfrm>
          <a:prstGeom prst="rect">
            <a:avLst/>
          </a:prstGeom>
          <a:noFill/>
        </p:spPr>
        <p:txBody>
          <a:bodyPr wrap="square" rtlCol="0">
            <a:spAutoFit/>
          </a:bodyPr>
          <a:lstStyle/>
          <a:p>
            <a:r>
              <a:rPr lang="en-GB" sz="1600" b="1" dirty="0" smtClean="0"/>
              <a:t>Teacher Signature</a:t>
            </a:r>
            <a:r>
              <a:rPr lang="en-GB" dirty="0" smtClean="0"/>
              <a:t>:_______________________________________</a:t>
            </a:r>
            <a:endParaRPr lang="en-GB" dirty="0"/>
          </a:p>
        </p:txBody>
      </p:sp>
      <p:sp>
        <p:nvSpPr>
          <p:cNvPr id="2" name="Rectangle 2"/>
          <p:cNvSpPr>
            <a:spLocks noChangeArrowheads="1"/>
          </p:cNvSpPr>
          <p:nvPr/>
        </p:nvSpPr>
        <p:spPr bwMode="auto">
          <a:xfrm>
            <a:off x="354012" y="1619672"/>
            <a:ext cx="6027315" cy="65556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strike="noStrike" cap="none" normalizeH="0" baseline="0" dirty="0" smtClean="0">
                <a:ln>
                  <a:noFill/>
                </a:ln>
                <a:effectLst/>
                <a:latin typeface="Arial" charset="0"/>
                <a:cs typeface="Arial" charset="0"/>
              </a:rPr>
              <a:t>After the Hebrews went to Egypt to get food, the old Pharaoh died, and a new Pharaoh came to power and made each Hebrew a slave. The Pharaoh made the Hebrews work very hard and told his soldiers to throw their babies into the Nile River. One baby, Moses, was put in a reed basket set adrift on the Nile. He was later rescued by an Egyptian princess, grew up in Pharaoh's palace, and later killed an Egyptian </a:t>
            </a:r>
            <a:r>
              <a:rPr kumimoji="0" lang="en-US" altLang="en-US" sz="1400" b="0" strike="noStrike" cap="none" normalizeH="0" baseline="0" dirty="0" err="1" smtClean="0">
                <a:ln>
                  <a:noFill/>
                </a:ln>
                <a:effectLst/>
                <a:latin typeface="Arial" charset="0"/>
                <a:cs typeface="Arial" charset="0"/>
              </a:rPr>
              <a:t>slaveowner</a:t>
            </a:r>
            <a:r>
              <a:rPr kumimoji="0" lang="en-US" altLang="en-US" sz="1400" b="0" strike="noStrike" cap="none" normalizeH="0" baseline="0" dirty="0" smtClean="0">
                <a:ln>
                  <a:noFill/>
                </a:ln>
                <a:effectLst/>
                <a:latin typeface="Arial" charset="0"/>
                <a:cs typeface="Arial" charset="0"/>
              </a:rPr>
              <a:t>. Moses escaped from Egypt and lived away from his people in </a:t>
            </a:r>
            <a:r>
              <a:rPr kumimoji="0" lang="en-US" altLang="en-US" sz="1400" b="0" strike="noStrike" cap="none" normalizeH="0" baseline="0" dirty="0" err="1" smtClean="0">
                <a:ln>
                  <a:noFill/>
                </a:ln>
                <a:effectLst/>
                <a:latin typeface="Arial" charset="0"/>
                <a:cs typeface="Arial" charset="0"/>
              </a:rPr>
              <a:t>Midian</a:t>
            </a:r>
            <a:r>
              <a:rPr kumimoji="0" lang="en-US" altLang="en-US" sz="1400" b="0" strike="noStrike" cap="none" normalizeH="0" baseline="0" dirty="0" smtClean="0">
                <a:ln>
                  <a:noFill/>
                </a:ln>
                <a:effectLst/>
                <a:latin typeface="Arial" charset="0"/>
                <a:cs typeface="Arial" charset="0"/>
              </a:rPr>
              <a:t>. He lived with </a:t>
            </a:r>
            <a:r>
              <a:rPr kumimoji="0" lang="en-US" altLang="en-US" sz="1400" b="0" strike="noStrike" cap="none" normalizeH="0" baseline="0" dirty="0" err="1" smtClean="0">
                <a:ln>
                  <a:noFill/>
                </a:ln>
                <a:effectLst/>
                <a:latin typeface="Arial" charset="0"/>
                <a:cs typeface="Arial" charset="0"/>
              </a:rPr>
              <a:t>Jethro</a:t>
            </a:r>
            <a:r>
              <a:rPr kumimoji="0" lang="en-US" altLang="en-US" sz="1400" b="0" strike="noStrike" cap="none" normalizeH="0" baseline="0" dirty="0" smtClean="0">
                <a:ln>
                  <a:noFill/>
                </a:ln>
                <a:effectLst/>
                <a:latin typeface="Arial" charset="0"/>
                <a:cs typeface="Arial" charset="0"/>
              </a:rPr>
              <a:t>, his father-in-law.</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strike="noStrike" cap="none" normalizeH="0" baseline="0" dirty="0" smtClean="0">
                <a:ln>
                  <a:noFill/>
                </a:ln>
                <a:effectLst/>
                <a:latin typeface="Arial" charset="0"/>
                <a:cs typeface="Arial" charset="0"/>
              </a:rPr>
              <a:t>One day, while Moses was tending his flocks, God appeared in a burning bush to Moses and instructed him to lead the Israelites out of Egypt. As Moses had no confidence in doing this, God gives him his brother Aaron to help him. Aaron was a good talker and helped Moses speak to the Pharaoh.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strike="noStrike" cap="none" normalizeH="0" baseline="0" dirty="0" smtClean="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strike="noStrike" cap="none" normalizeH="0" baseline="0" dirty="0" smtClean="0">
                <a:ln>
                  <a:noFill/>
                </a:ln>
                <a:effectLst/>
                <a:latin typeface="Arial" charset="0"/>
                <a:cs typeface="Arial" charset="0"/>
              </a:rPr>
              <a:t>When he returned to Egypt, Moses asked the Pharaoh to let the Israelites go, but the Pharaoh refused. Through God's power, Moses causes ten plagues to come on Egypt.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strike="noStrike" cap="none" normalizeH="0" baseline="0" dirty="0" smtClean="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strike="noStrike" cap="none" normalizeH="0" baseline="0" dirty="0" smtClean="0">
                <a:ln>
                  <a:noFill/>
                </a:ln>
                <a:effectLst/>
                <a:latin typeface="Arial" charset="0"/>
                <a:cs typeface="Arial" charset="0"/>
              </a:rPr>
              <a:t>The last plague was the death of all the firstborns in Egypt. Only the Israelites' firstborns were spared, as they had the blood of a young lamb on their door, so God did not let the Angel of Death enter their houses (12:23). The Pharaoh finally decided to let the Israelites go.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strike="noStrike" cap="none" normalizeH="0" baseline="0" dirty="0" smtClean="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strike="noStrike" cap="none" normalizeH="0" baseline="0" dirty="0" smtClean="0">
                <a:ln>
                  <a:noFill/>
                </a:ln>
                <a:effectLst/>
                <a:latin typeface="Arial" charset="0"/>
                <a:cs typeface="Arial" charset="0"/>
              </a:rPr>
              <a:t>While the Israelites were crossing the Red Sea, the Pharaoh changed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strike="noStrike" cap="none" normalizeH="0" baseline="0" dirty="0" smtClean="0">
                <a:ln>
                  <a:noFill/>
                </a:ln>
                <a:effectLst/>
                <a:latin typeface="Arial" charset="0"/>
                <a:cs typeface="Arial" charset="0"/>
              </a:rPr>
              <a:t>his mind and decided to pursue them with his troops. The Israelites passed safely as Moses parted the Sea with his staff by God's power. Once the Hebrews all passed the sea closed, leaving all the Pharaoh's troops to drown.</a:t>
            </a:r>
          </a:p>
        </p:txBody>
      </p:sp>
    </p:spTree>
    <p:extLst>
      <p:ext uri="{BB962C8B-B14F-4D97-AF65-F5344CB8AC3E}">
        <p14:creationId xmlns:p14="http://schemas.microsoft.com/office/powerpoint/2010/main" val="3974767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irena sendler"/>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7" descr="Image result for sophie scholl"/>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Slide Number Placeholder 1"/>
          <p:cNvSpPr>
            <a:spLocks noGrp="1"/>
          </p:cNvSpPr>
          <p:nvPr>
            <p:ph type="sldNum" sz="quarter" idx="12"/>
          </p:nvPr>
        </p:nvSpPr>
        <p:spPr>
          <a:xfrm>
            <a:off x="4843463" y="9917815"/>
            <a:ext cx="1543050" cy="486833"/>
          </a:xfrm>
        </p:spPr>
        <p:txBody>
          <a:bodyPr/>
          <a:lstStyle/>
          <a:p>
            <a:fld id="{D54E1A41-9698-411A-809F-AF81FF9C137E}" type="slidenum">
              <a:rPr lang="en-GB" smtClean="0"/>
              <a:t>7</a:t>
            </a:fld>
            <a:endParaRPr lang="en-GB"/>
          </a:p>
        </p:txBody>
      </p:sp>
      <p:sp>
        <p:nvSpPr>
          <p:cNvPr id="11" name="TextBox 10"/>
          <p:cNvSpPr txBox="1"/>
          <p:nvPr/>
        </p:nvSpPr>
        <p:spPr>
          <a:xfrm>
            <a:off x="2061050" y="-13158"/>
            <a:ext cx="4824536" cy="461665"/>
          </a:xfrm>
          <a:prstGeom prst="rect">
            <a:avLst/>
          </a:prstGeom>
          <a:noFill/>
        </p:spPr>
        <p:txBody>
          <a:bodyPr wrap="square" rtlCol="0">
            <a:spAutoFit/>
          </a:bodyPr>
          <a:lstStyle/>
          <a:p>
            <a:r>
              <a:rPr lang="en-GB" sz="2400" b="1" u="sng" dirty="0" smtClean="0"/>
              <a:t>Week 4 Rules</a:t>
            </a:r>
            <a:endParaRPr lang="en-GB" sz="2400" b="1" u="sng" dirty="0"/>
          </a:p>
        </p:txBody>
      </p:sp>
      <p:sp>
        <p:nvSpPr>
          <p:cNvPr id="3" name="AutoShape 2" descr="Image result for stewards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Image result for stewardshi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TextBox 16"/>
          <p:cNvSpPr txBox="1"/>
          <p:nvPr/>
        </p:nvSpPr>
        <p:spPr>
          <a:xfrm>
            <a:off x="271640" y="448506"/>
            <a:ext cx="6099330" cy="523220"/>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ctr"/>
            <a:r>
              <a:rPr lang="en-GB" sz="1400" dirty="0" smtClean="0"/>
              <a:t>Note down 5 rules from your house, school, society or a club you belong to. Then state why it important that this rule is followed</a:t>
            </a:r>
            <a:endParaRPr lang="en-GB" sz="1400" dirty="0"/>
          </a:p>
        </p:txBody>
      </p:sp>
      <p:sp>
        <p:nvSpPr>
          <p:cNvPr id="18" name="TextBox 17"/>
          <p:cNvSpPr txBox="1"/>
          <p:nvPr/>
        </p:nvSpPr>
        <p:spPr>
          <a:xfrm>
            <a:off x="299389" y="8523148"/>
            <a:ext cx="6556530" cy="369332"/>
          </a:xfrm>
          <a:prstGeom prst="rect">
            <a:avLst/>
          </a:prstGeom>
          <a:noFill/>
        </p:spPr>
        <p:txBody>
          <a:bodyPr wrap="square" rtlCol="0">
            <a:spAutoFit/>
          </a:bodyPr>
          <a:lstStyle/>
          <a:p>
            <a:r>
              <a:rPr lang="en-GB" sz="1600" b="1" dirty="0" smtClean="0"/>
              <a:t>Teacher Signature</a:t>
            </a:r>
            <a:r>
              <a:rPr lang="en-GB" dirty="0" smtClean="0"/>
              <a:t>:_______________________________________</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2096862742"/>
              </p:ext>
            </p:extLst>
          </p:nvPr>
        </p:nvGraphicFramePr>
        <p:xfrm>
          <a:off x="137987" y="1259632"/>
          <a:ext cx="6459364" cy="6084676"/>
        </p:xfrm>
        <a:graphic>
          <a:graphicData uri="http://schemas.openxmlformats.org/drawingml/2006/table">
            <a:tbl>
              <a:tblPr firstRow="1" bandRow="1">
                <a:tableStyleId>{5C22544A-7EE6-4342-B048-85BDC9FD1C3A}</a:tableStyleId>
              </a:tblPr>
              <a:tblGrid>
                <a:gridCol w="3229682"/>
                <a:gridCol w="3229682"/>
              </a:tblGrid>
              <a:tr h="504056">
                <a:tc>
                  <a:txBody>
                    <a:bodyPr/>
                    <a:lstStyle/>
                    <a:p>
                      <a:r>
                        <a:rPr lang="en-GB" sz="1400" dirty="0" smtClean="0">
                          <a:solidFill>
                            <a:schemeClr val="tx1"/>
                          </a:solidFill>
                        </a:rPr>
                        <a:t>Rule</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solidFill>
                            <a:schemeClr val="tx1"/>
                          </a:solidFill>
                        </a:rPr>
                        <a:t>Importance</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16124">
                <a:tc>
                  <a:txBody>
                    <a:bodyPr/>
                    <a:lstStyle/>
                    <a:p>
                      <a:r>
                        <a:rPr lang="en-GB" sz="1400" dirty="0" smtClean="0">
                          <a:solidFill>
                            <a:schemeClr val="tx1"/>
                          </a:solidFill>
                        </a:rPr>
                        <a:t>1</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16124">
                <a:tc>
                  <a:txBody>
                    <a:bodyPr/>
                    <a:lstStyle/>
                    <a:p>
                      <a:r>
                        <a:rPr lang="en-GB" sz="1400" dirty="0" smtClean="0">
                          <a:solidFill>
                            <a:schemeClr val="tx1"/>
                          </a:solidFill>
                        </a:rPr>
                        <a:t>2</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16124">
                <a:tc>
                  <a:txBody>
                    <a:bodyPr/>
                    <a:lstStyle/>
                    <a:p>
                      <a:r>
                        <a:rPr lang="en-GB" sz="1400" dirty="0" smtClean="0">
                          <a:solidFill>
                            <a:schemeClr val="tx1"/>
                          </a:solidFill>
                        </a:rPr>
                        <a:t>3</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16124">
                <a:tc>
                  <a:txBody>
                    <a:bodyPr/>
                    <a:lstStyle/>
                    <a:p>
                      <a:r>
                        <a:rPr lang="en-GB" sz="1400" dirty="0" smtClean="0">
                          <a:solidFill>
                            <a:schemeClr val="tx1"/>
                          </a:solidFill>
                        </a:rPr>
                        <a:t>4</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16124">
                <a:tc>
                  <a:txBody>
                    <a:bodyPr/>
                    <a:lstStyle/>
                    <a:p>
                      <a:r>
                        <a:rPr lang="en-GB" sz="1400" dirty="0" smtClean="0">
                          <a:solidFill>
                            <a:schemeClr val="tx1"/>
                          </a:solidFill>
                        </a:rPr>
                        <a:t>5</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152165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664" y="-13158"/>
            <a:ext cx="6480922" cy="461665"/>
          </a:xfrm>
          <a:prstGeom prst="rect">
            <a:avLst/>
          </a:prstGeom>
          <a:noFill/>
        </p:spPr>
        <p:txBody>
          <a:bodyPr wrap="square" rtlCol="0">
            <a:spAutoFit/>
          </a:bodyPr>
          <a:lstStyle/>
          <a:p>
            <a:r>
              <a:rPr lang="en-GB" sz="2400" b="1" u="sng" dirty="0" smtClean="0"/>
              <a:t>Week 5 – Ten Commandments consolidation</a:t>
            </a:r>
            <a:endParaRPr lang="en-GB" sz="2400" b="1" u="sng" dirty="0"/>
          </a:p>
        </p:txBody>
      </p:sp>
      <p:sp>
        <p:nvSpPr>
          <p:cNvPr id="7" name="TextBox 6"/>
          <p:cNvSpPr txBox="1"/>
          <p:nvPr/>
        </p:nvSpPr>
        <p:spPr>
          <a:xfrm>
            <a:off x="45989" y="720442"/>
            <a:ext cx="6781402" cy="276999"/>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GB" sz="1200" dirty="0" smtClean="0">
                <a:solidFill>
                  <a:schemeClr val="tx1"/>
                </a:solidFill>
                <a:latin typeface="Comic Sans MS" pitchFamily="66" charset="0"/>
              </a:rPr>
              <a:t>What are the arguments for and against factory farming. What is your opinion?</a:t>
            </a:r>
          </a:p>
        </p:txBody>
      </p:sp>
      <p:sp>
        <p:nvSpPr>
          <p:cNvPr id="9" name="TextBox 8"/>
          <p:cNvSpPr txBox="1"/>
          <p:nvPr/>
        </p:nvSpPr>
        <p:spPr>
          <a:xfrm>
            <a:off x="45989" y="1403648"/>
            <a:ext cx="6832469" cy="3970318"/>
          </a:xfrm>
          <a:prstGeom prst="rect">
            <a:avLst/>
          </a:prstGeom>
          <a:noFill/>
        </p:spPr>
        <p:txBody>
          <a:bodyPr wrap="square" rtlCol="0">
            <a:spAutoFit/>
          </a:bodyPr>
          <a:lstStyle/>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smtClean="0">
                <a:solidFill>
                  <a:schemeClr val="bg1">
                    <a:lumMod val="50000"/>
                  </a:schemeClr>
                </a:solidFill>
              </a:rPr>
              <a:t>_______________________________________________________________________________________</a:t>
            </a:r>
            <a:r>
              <a:rPr lang="en-GB" sz="1200" dirty="0">
                <a:solidFill>
                  <a:schemeClr val="bg1">
                    <a:lumMod val="50000"/>
                  </a:schemeClr>
                </a:solidFill>
              </a:rPr>
              <a:t> </a:t>
            </a:r>
            <a:r>
              <a:rPr lang="en-GB" sz="1200" dirty="0" smtClean="0">
                <a:solidFill>
                  <a:schemeClr val="bg1">
                    <a:lumMod val="50000"/>
                  </a:schemeClr>
                </a:solidFill>
              </a:rPr>
              <a:t>_______________________________________________________________________________________</a:t>
            </a:r>
            <a:r>
              <a:rPr lang="en-GB" sz="1200" dirty="0">
                <a:solidFill>
                  <a:schemeClr val="bg1">
                    <a:lumMod val="50000"/>
                  </a:schemeClr>
                </a:solidFill>
              </a:rPr>
              <a:t> </a:t>
            </a:r>
            <a:r>
              <a:rPr lang="en-GB" sz="1200" dirty="0" smtClean="0">
                <a:solidFill>
                  <a:schemeClr val="bg1">
                    <a:lumMod val="50000"/>
                  </a:schemeClr>
                </a:solidFill>
              </a:rPr>
              <a:t>_______________________________________________________________________________________</a:t>
            </a:r>
            <a:r>
              <a:rPr lang="en-GB" sz="1200" dirty="0">
                <a:solidFill>
                  <a:schemeClr val="bg1">
                    <a:lumMod val="50000"/>
                  </a:schemeClr>
                </a:solidFill>
              </a:rPr>
              <a:t> _______________________________________________________________________________________</a:t>
            </a:r>
          </a:p>
          <a:p>
            <a:pPr>
              <a:lnSpc>
                <a:spcPct val="150000"/>
              </a:lnSpc>
            </a:pPr>
            <a:endParaRPr lang="en-GB" sz="1200" dirty="0">
              <a:solidFill>
                <a:schemeClr val="bg1">
                  <a:lumMod val="50000"/>
                </a:schemeClr>
              </a:solidFill>
            </a:endParaRPr>
          </a:p>
        </p:txBody>
      </p:sp>
      <p:sp>
        <p:nvSpPr>
          <p:cNvPr id="10" name="TextBox 9"/>
          <p:cNvSpPr txBox="1"/>
          <p:nvPr/>
        </p:nvSpPr>
        <p:spPr>
          <a:xfrm>
            <a:off x="182979" y="1115616"/>
            <a:ext cx="5677645" cy="338554"/>
          </a:xfrm>
          <a:prstGeom prst="rect">
            <a:avLst/>
          </a:prstGeom>
          <a:noFill/>
        </p:spPr>
        <p:txBody>
          <a:bodyPr wrap="none" rtlCol="0">
            <a:spAutoFit/>
          </a:bodyPr>
          <a:lstStyle/>
          <a:p>
            <a:r>
              <a:rPr lang="en-GB" sz="1600" b="1" dirty="0" smtClean="0"/>
              <a:t> Explain two </a:t>
            </a:r>
            <a:r>
              <a:rPr lang="en-GB" sz="1600" b="1" dirty="0" smtClean="0"/>
              <a:t>ways the Ten Commandments influence Jews today.</a:t>
            </a:r>
            <a:endParaRPr lang="en-GB" sz="1600" b="1" dirty="0"/>
          </a:p>
        </p:txBody>
      </p:sp>
      <p:sp>
        <p:nvSpPr>
          <p:cNvPr id="11" name="TextBox 10"/>
          <p:cNvSpPr txBox="1"/>
          <p:nvPr/>
        </p:nvSpPr>
        <p:spPr>
          <a:xfrm>
            <a:off x="594670" y="5140937"/>
            <a:ext cx="184731" cy="369332"/>
          </a:xfrm>
          <a:prstGeom prst="rect">
            <a:avLst/>
          </a:prstGeom>
          <a:noFill/>
        </p:spPr>
        <p:txBody>
          <a:bodyPr wrap="none" rtlCol="0">
            <a:spAutoFit/>
          </a:bodyPr>
          <a:lstStyle/>
          <a:p>
            <a:endParaRPr lang="en-GB" dirty="0"/>
          </a:p>
        </p:txBody>
      </p:sp>
      <p:graphicFrame>
        <p:nvGraphicFramePr>
          <p:cNvPr id="12" name="Table 11"/>
          <p:cNvGraphicFramePr>
            <a:graphicFrameLocks noGrp="1"/>
          </p:cNvGraphicFramePr>
          <p:nvPr>
            <p:extLst>
              <p:ext uri="{D42A27DB-BD31-4B8C-83A1-F6EECF244321}">
                <p14:modId xmlns:p14="http://schemas.microsoft.com/office/powerpoint/2010/main" val="536695537"/>
              </p:ext>
            </p:extLst>
          </p:nvPr>
        </p:nvGraphicFramePr>
        <p:xfrm>
          <a:off x="182979" y="5508104"/>
          <a:ext cx="3566472" cy="1912620"/>
        </p:xfrm>
        <a:graphic>
          <a:graphicData uri="http://schemas.openxmlformats.org/drawingml/2006/table">
            <a:tbl>
              <a:tblPr firstRow="1" bandRow="1">
                <a:tableStyleId>{5C22544A-7EE6-4342-B048-85BDC9FD1C3A}</a:tableStyleId>
              </a:tblPr>
              <a:tblGrid>
                <a:gridCol w="2630368"/>
                <a:gridCol w="936104"/>
              </a:tblGrid>
              <a:tr h="160608">
                <a:tc>
                  <a:txBody>
                    <a:bodyPr/>
                    <a:lstStyle/>
                    <a:p>
                      <a:r>
                        <a:rPr lang="en-GB" dirty="0" smtClean="0">
                          <a:solidFill>
                            <a:schemeClr val="tx1"/>
                          </a:solidFill>
                        </a:rPr>
                        <a:t>Description</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solidFill>
                            <a:schemeClr val="tx1"/>
                          </a:solidFill>
                        </a:rPr>
                        <a:t>Awarded</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solidFill>
                            <a:schemeClr val="tx1"/>
                          </a:solidFill>
                        </a:rPr>
                        <a:t>Describe arguments</a:t>
                      </a:r>
                      <a:r>
                        <a:rPr lang="en-GB" baseline="0" dirty="0" smtClean="0">
                          <a:solidFill>
                            <a:schemeClr val="tx1"/>
                          </a:solidFill>
                        </a:rPr>
                        <a:t> for or against</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solidFill>
                            <a:schemeClr val="tx1"/>
                          </a:solidFill>
                        </a:rPr>
                        <a:t>Describe arguments for</a:t>
                      </a:r>
                      <a:r>
                        <a:rPr lang="en-GB" baseline="0" dirty="0" smtClean="0">
                          <a:solidFill>
                            <a:schemeClr val="tx1"/>
                          </a:solidFill>
                        </a:rPr>
                        <a:t> and against</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solidFill>
                            <a:schemeClr val="tx1"/>
                          </a:solidFill>
                        </a:rPr>
                        <a:t>Explain arguments for and against </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solidFill>
                            <a:schemeClr val="tx1"/>
                          </a:solidFill>
                        </a:rPr>
                        <a:t>Explain arguments in detail </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TextBox 12"/>
          <p:cNvSpPr txBox="1"/>
          <p:nvPr/>
        </p:nvSpPr>
        <p:spPr>
          <a:xfrm>
            <a:off x="299389" y="8523148"/>
            <a:ext cx="6556530" cy="369332"/>
          </a:xfrm>
          <a:prstGeom prst="rect">
            <a:avLst/>
          </a:prstGeom>
          <a:noFill/>
        </p:spPr>
        <p:txBody>
          <a:bodyPr wrap="square" rtlCol="0">
            <a:spAutoFit/>
          </a:bodyPr>
          <a:lstStyle/>
          <a:p>
            <a:r>
              <a:rPr lang="en-GB" sz="1600" b="1" dirty="0" smtClean="0"/>
              <a:t>Teacher Signature</a:t>
            </a:r>
            <a:r>
              <a:rPr lang="en-GB" dirty="0" smtClean="0"/>
              <a:t>:_______________________________________</a:t>
            </a:r>
            <a:endParaRPr lang="en-GB" dirty="0"/>
          </a:p>
        </p:txBody>
      </p:sp>
      <p:sp>
        <p:nvSpPr>
          <p:cNvPr id="2" name="TextBox 1"/>
          <p:cNvSpPr txBox="1"/>
          <p:nvPr/>
        </p:nvSpPr>
        <p:spPr>
          <a:xfrm>
            <a:off x="4149080" y="5373966"/>
            <a:ext cx="2676945" cy="2092881"/>
          </a:xfrm>
          <a:prstGeom prst="rect">
            <a:avLst/>
          </a:prstGeom>
          <a:noFill/>
        </p:spPr>
        <p:txBody>
          <a:bodyPr wrap="square" rtlCol="0">
            <a:spAutoFit/>
          </a:bodyPr>
          <a:lstStyle/>
          <a:p>
            <a:r>
              <a:rPr lang="en-GB" sz="1400" i="1" dirty="0" smtClean="0"/>
              <a:t>One way they influence Jews is … (show them how to worship)</a:t>
            </a:r>
            <a:endParaRPr lang="en-GB" sz="1400" i="1" dirty="0" smtClean="0"/>
          </a:p>
          <a:p>
            <a:r>
              <a:rPr lang="en-GB" sz="1400" i="1" dirty="0" smtClean="0"/>
              <a:t>For example …</a:t>
            </a:r>
            <a:r>
              <a:rPr lang="en-GB" sz="1400" i="1" dirty="0" smtClean="0"/>
              <a:t/>
            </a:r>
            <a:br>
              <a:rPr lang="en-GB" sz="1400" i="1" dirty="0" smtClean="0"/>
            </a:br>
            <a:endParaRPr lang="en-GB" sz="1400" i="1" dirty="0" smtClean="0"/>
          </a:p>
          <a:p>
            <a:r>
              <a:rPr lang="en-GB" sz="1400" i="1" dirty="0" smtClean="0"/>
              <a:t>Another way they influence Jews today is … (they show them how to act)</a:t>
            </a:r>
            <a:endParaRPr lang="en-GB" sz="1400" i="1" dirty="0"/>
          </a:p>
          <a:p>
            <a:r>
              <a:rPr lang="en-GB" sz="1400" i="1" dirty="0" smtClean="0"/>
              <a:t>For example …</a:t>
            </a:r>
            <a:endParaRPr lang="en-GB" sz="1400" i="1" dirty="0"/>
          </a:p>
          <a:p>
            <a:endParaRPr lang="en-GB" i="1" dirty="0"/>
          </a:p>
        </p:txBody>
      </p:sp>
    </p:spTree>
    <p:extLst>
      <p:ext uri="{BB962C8B-B14F-4D97-AF65-F5344CB8AC3E}">
        <p14:creationId xmlns:p14="http://schemas.microsoft.com/office/powerpoint/2010/main" val="682995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Image result for irena sendler"/>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5" descr="Image result for sophie scholl"/>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7" descr="Image result for sophie scholl"/>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116632" y="514619"/>
            <a:ext cx="6688596" cy="646331"/>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GB" sz="1200" dirty="0" smtClean="0"/>
              <a:t>Below you need to imagine you have a Jewish person who follows all the food laws coming to dinner. </a:t>
            </a:r>
          </a:p>
          <a:p>
            <a:r>
              <a:rPr lang="en-GB" sz="1200" dirty="0" smtClean="0"/>
              <a:t>Plan out a 3 course meal you can do them. Extension – add images and ingredients. </a:t>
            </a:r>
          </a:p>
          <a:p>
            <a:r>
              <a:rPr lang="en-GB" sz="1200" dirty="0" smtClean="0"/>
              <a:t>If you need help try this video - </a:t>
            </a:r>
            <a:r>
              <a:rPr lang="en-GB" sz="1200" dirty="0">
                <a:hlinkClick r:id="rId3"/>
              </a:rPr>
              <a:t>https://www.youtube.com/watch?v=ifKFC4jYqS8</a:t>
            </a:r>
            <a:endParaRPr lang="en-GB" sz="1200" dirty="0" smtClean="0"/>
          </a:p>
        </p:txBody>
      </p:sp>
      <p:sp>
        <p:nvSpPr>
          <p:cNvPr id="11" name="TextBox 10"/>
          <p:cNvSpPr txBox="1"/>
          <p:nvPr/>
        </p:nvSpPr>
        <p:spPr>
          <a:xfrm>
            <a:off x="2061050" y="-13158"/>
            <a:ext cx="4824536" cy="461665"/>
          </a:xfrm>
          <a:prstGeom prst="rect">
            <a:avLst/>
          </a:prstGeom>
          <a:noFill/>
        </p:spPr>
        <p:txBody>
          <a:bodyPr wrap="square" rtlCol="0">
            <a:spAutoFit/>
          </a:bodyPr>
          <a:lstStyle/>
          <a:p>
            <a:r>
              <a:rPr lang="en-GB" sz="2400" b="1" u="sng" dirty="0" smtClean="0"/>
              <a:t>Week 6 Jewish food laws</a:t>
            </a:r>
            <a:endParaRPr lang="en-GB" sz="2400" b="1" u="sng" dirty="0"/>
          </a:p>
        </p:txBody>
      </p:sp>
      <p:sp>
        <p:nvSpPr>
          <p:cNvPr id="15" name="TextBox 14"/>
          <p:cNvSpPr txBox="1"/>
          <p:nvPr/>
        </p:nvSpPr>
        <p:spPr>
          <a:xfrm>
            <a:off x="-27241" y="6660232"/>
            <a:ext cx="6832469" cy="1477328"/>
          </a:xfrm>
          <a:prstGeom prst="rect">
            <a:avLst/>
          </a:prstGeom>
          <a:noFill/>
        </p:spPr>
        <p:txBody>
          <a:bodyPr wrap="square" rtlCol="0">
            <a:spAutoFit/>
          </a:bodyPr>
          <a:lstStyle/>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a:solidFill>
                  <a:schemeClr val="bg1">
                    <a:lumMod val="50000"/>
                  </a:schemeClr>
                </a:solidFill>
              </a:rPr>
              <a:t>_______________________________________________________________________________________</a:t>
            </a:r>
          </a:p>
          <a:p>
            <a:pPr>
              <a:lnSpc>
                <a:spcPct val="150000"/>
              </a:lnSpc>
            </a:pPr>
            <a:r>
              <a:rPr lang="en-GB" sz="1200" dirty="0" smtClean="0">
                <a:solidFill>
                  <a:schemeClr val="bg1">
                    <a:lumMod val="50000"/>
                  </a:schemeClr>
                </a:solidFill>
              </a:rPr>
              <a:t>_______________________________________________________________________________________</a:t>
            </a:r>
            <a:endParaRPr lang="en-GB" sz="1200" dirty="0">
              <a:solidFill>
                <a:schemeClr val="bg1">
                  <a:lumMod val="50000"/>
                </a:schemeClr>
              </a:solidFill>
            </a:endParaRPr>
          </a:p>
        </p:txBody>
      </p:sp>
      <p:sp>
        <p:nvSpPr>
          <p:cNvPr id="16" name="TextBox 15"/>
          <p:cNvSpPr txBox="1"/>
          <p:nvPr/>
        </p:nvSpPr>
        <p:spPr>
          <a:xfrm>
            <a:off x="109749" y="6372200"/>
            <a:ext cx="3706143" cy="338554"/>
          </a:xfrm>
          <a:prstGeom prst="rect">
            <a:avLst/>
          </a:prstGeom>
          <a:noFill/>
        </p:spPr>
        <p:txBody>
          <a:bodyPr wrap="none" rtlCol="0">
            <a:spAutoFit/>
          </a:bodyPr>
          <a:lstStyle/>
          <a:p>
            <a:r>
              <a:rPr lang="en-GB" sz="1600" b="1" dirty="0" smtClean="0"/>
              <a:t>Explain </a:t>
            </a:r>
            <a:r>
              <a:rPr lang="en-GB" sz="1600" b="1" dirty="0" smtClean="0"/>
              <a:t>why you picked your ingredients. </a:t>
            </a:r>
            <a:endParaRPr lang="en-GB" sz="1600" b="1" dirty="0"/>
          </a:p>
        </p:txBody>
      </p:sp>
      <p:sp>
        <p:nvSpPr>
          <p:cNvPr id="17" name="TextBox 16"/>
          <p:cNvSpPr txBox="1"/>
          <p:nvPr/>
        </p:nvSpPr>
        <p:spPr>
          <a:xfrm>
            <a:off x="521440" y="9821457"/>
            <a:ext cx="184731" cy="369332"/>
          </a:xfrm>
          <a:prstGeom prst="rect">
            <a:avLst/>
          </a:prstGeom>
          <a:noFill/>
        </p:spPr>
        <p:txBody>
          <a:bodyPr wrap="none" rtlCol="0">
            <a:spAutoFit/>
          </a:bodyPr>
          <a:lstStyle/>
          <a:p>
            <a:endParaRPr lang="en-GB" dirty="0"/>
          </a:p>
        </p:txBody>
      </p:sp>
      <p:sp>
        <p:nvSpPr>
          <p:cNvPr id="18" name="TextBox 17"/>
          <p:cNvSpPr txBox="1"/>
          <p:nvPr/>
        </p:nvSpPr>
        <p:spPr>
          <a:xfrm>
            <a:off x="299389" y="8523148"/>
            <a:ext cx="6556530" cy="369332"/>
          </a:xfrm>
          <a:prstGeom prst="rect">
            <a:avLst/>
          </a:prstGeom>
          <a:noFill/>
        </p:spPr>
        <p:txBody>
          <a:bodyPr wrap="square" rtlCol="0">
            <a:spAutoFit/>
          </a:bodyPr>
          <a:lstStyle/>
          <a:p>
            <a:r>
              <a:rPr lang="en-GB" sz="1600" b="1" dirty="0" smtClean="0"/>
              <a:t>Teacher Signature</a:t>
            </a:r>
            <a:r>
              <a:rPr lang="en-GB" dirty="0" smtClean="0"/>
              <a:t>:_______________________________________</a:t>
            </a:r>
            <a:endParaRPr lang="en-GB" dirty="0"/>
          </a:p>
        </p:txBody>
      </p:sp>
      <p:sp>
        <p:nvSpPr>
          <p:cNvPr id="3" name="Rectangle 2"/>
          <p:cNvSpPr/>
          <p:nvPr/>
        </p:nvSpPr>
        <p:spPr>
          <a:xfrm>
            <a:off x="155575" y="1547664"/>
            <a:ext cx="2337321" cy="43924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dirty="0" smtClean="0"/>
              <a:t>Starter</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20" name="Rectangle 19"/>
          <p:cNvSpPr/>
          <p:nvPr/>
        </p:nvSpPr>
        <p:spPr>
          <a:xfrm>
            <a:off x="4429806" y="1547664"/>
            <a:ext cx="2337321" cy="43924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dirty="0" smtClean="0"/>
              <a:t>  Dessert</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9" name="Rectangle 18"/>
          <p:cNvSpPr/>
          <p:nvPr/>
        </p:nvSpPr>
        <p:spPr>
          <a:xfrm>
            <a:off x="2220332" y="1547664"/>
            <a:ext cx="2337321" cy="43924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dirty="0" smtClean="0"/>
              <a:t>Main</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378414770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13542</TotalTime>
  <Words>1439</Words>
  <Application>Microsoft Office PowerPoint</Application>
  <PresentationFormat>On-screen Show (4:3)</PresentationFormat>
  <Paragraphs>334</Paragraphs>
  <Slides>14</Slides>
  <Notes>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PowerPoint Presentation</vt:lpstr>
      <vt:lpstr>Keywords …. p4 Week Due: 1 Moses …… p5 Week Due: 2 Passover …… p6 Week Due: 3 Rules …… p7 Week Due: 4  10 Commandments …… p8 Week Due: 5  Food laws …… p9 Week Due: 6 Synagogue …… p10 Week Due: 7 REvision…… p11 Week Due: 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181</cp:revision>
  <cp:lastPrinted>2019-07-01T13:29:04Z</cp:lastPrinted>
  <dcterms:created xsi:type="dcterms:W3CDTF">2017-06-29T07:37:11Z</dcterms:created>
  <dcterms:modified xsi:type="dcterms:W3CDTF">2019-10-05T17:19:00Z</dcterms:modified>
</cp:coreProperties>
</file>