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6858000" cy="9144000" type="screen4x3"/>
  <p:notesSz cx="6797675" cy="9926638"/>
  <p:embeddedFontLst>
    <p:embeddedFont>
      <p:font typeface="Comic Sans MS" pitchFamily="66" charset="0"/>
      <p:regular r:id="rId17"/>
      <p:bold r:id="rId18"/>
      <p:italic r:id="rId19"/>
      <p:boldItalic r:id="rId20"/>
    </p:embeddedFont>
    <p:embeddedFont>
      <p:font typeface="Schoolbell" charset="0"/>
      <p:regular r:id="rId21"/>
    </p:embeddedFont>
    <p:embeddedFont>
      <p:font typeface="Verdana" pitchFamily="34" charset="0"/>
      <p:regular r:id="rId22"/>
      <p:bold r:id="rId23"/>
      <p:italic r:id="rId24"/>
      <p:boldItalic r:id="rId25"/>
    </p:embeddedFont>
    <p:embeddedFont>
      <p:font typeface="Calibri"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880">
          <p15:clr>
            <a:srgbClr val="000000"/>
          </p15:clr>
        </p15:guide>
        <p15:guide id="2" pos="216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E262449-13C8-45EF-BEE1-EC0DEE391722}">
  <a:tblStyle styleId="{4E262449-13C8-45EF-BEE1-EC0DEE39172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128AA63-000B-4EFE-AEF5-39104A5A3B73}" styleName="Table_1">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0302ED6-BB50-4AFB-B0E9-783CADEE696F}"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8" d="100"/>
          <a:sy n="88" d="100"/>
        </p:scale>
        <p:origin x="-3078" y="15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5659" cy="496332"/>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50443" y="0"/>
            <a:ext cx="2945659" cy="496332"/>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2003425" y="744538"/>
            <a:ext cx="27908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28583"/>
            <a:ext cx="2945659" cy="496332"/>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58553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2003425" y="744538"/>
            <a:ext cx="27908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rgbClr val="000000"/>
                </a:solidFill>
                <a:latin typeface="Calibri"/>
                <a:ea typeface="Calibri"/>
                <a:cs typeface="Calibri"/>
                <a:sym typeface="Calibri"/>
              </a:rPr>
              <a:t>1</a:t>
            </a:fld>
            <a:endParaRPr sz="1200">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01" name="Shape 201"/>
          <p:cNvSpPr>
            <a:spLocks noGrp="1" noRot="1" noChangeAspect="1"/>
          </p:cNvSpPr>
          <p:nvPr>
            <p:ph type="sldImg" idx="2"/>
          </p:nvPr>
        </p:nvSpPr>
        <p:spPr>
          <a:xfrm>
            <a:off x="2003425" y="744538"/>
            <a:ext cx="27908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12" name="Shape 212"/>
          <p:cNvSpPr>
            <a:spLocks noGrp="1" noRot="1" noChangeAspect="1"/>
          </p:cNvSpPr>
          <p:nvPr>
            <p:ph type="sldImg" idx="2"/>
          </p:nvPr>
        </p:nvSpPr>
        <p:spPr>
          <a:xfrm>
            <a:off x="2003425" y="744538"/>
            <a:ext cx="27908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25" name="Shape 225"/>
          <p:cNvSpPr>
            <a:spLocks noGrp="1" noRot="1" noChangeAspect="1"/>
          </p:cNvSpPr>
          <p:nvPr>
            <p:ph type="sldImg" idx="2"/>
          </p:nvPr>
        </p:nvSpPr>
        <p:spPr>
          <a:xfrm>
            <a:off x="2003425" y="744538"/>
            <a:ext cx="27908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35" name="Shape 235"/>
          <p:cNvSpPr>
            <a:spLocks noGrp="1" noRot="1" noChangeAspect="1"/>
          </p:cNvSpPr>
          <p:nvPr>
            <p:ph type="sldImg" idx="2"/>
          </p:nvPr>
        </p:nvSpPr>
        <p:spPr>
          <a:xfrm>
            <a:off x="2003425" y="744538"/>
            <a:ext cx="27908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46" name="Shape 246"/>
          <p:cNvSpPr>
            <a:spLocks noGrp="1" noRot="1" noChangeAspect="1"/>
          </p:cNvSpPr>
          <p:nvPr>
            <p:ph type="sldImg" idx="2"/>
          </p:nvPr>
        </p:nvSpPr>
        <p:spPr>
          <a:xfrm>
            <a:off x="2003425" y="744538"/>
            <a:ext cx="27908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03" name="Shape 103"/>
          <p:cNvSpPr>
            <a:spLocks noGrp="1" noRot="1" noChangeAspect="1"/>
          </p:cNvSpPr>
          <p:nvPr>
            <p:ph type="sldImg" idx="2"/>
          </p:nvPr>
        </p:nvSpPr>
        <p:spPr>
          <a:xfrm>
            <a:off x="2003425" y="744538"/>
            <a:ext cx="27908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12" name="Shape 112"/>
          <p:cNvSpPr>
            <a:spLocks noGrp="1" noRot="1" noChangeAspect="1"/>
          </p:cNvSpPr>
          <p:nvPr>
            <p:ph type="sldImg" idx="2"/>
          </p:nvPr>
        </p:nvSpPr>
        <p:spPr>
          <a:xfrm>
            <a:off x="2003425" y="744538"/>
            <a:ext cx="27908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18" name="Shape 118"/>
          <p:cNvSpPr>
            <a:spLocks noGrp="1" noRot="1" noChangeAspect="1"/>
          </p:cNvSpPr>
          <p:nvPr>
            <p:ph type="sldImg" idx="2"/>
          </p:nvPr>
        </p:nvSpPr>
        <p:spPr>
          <a:xfrm>
            <a:off x="2003425" y="744538"/>
            <a:ext cx="27908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33" name="Shape 133"/>
          <p:cNvSpPr>
            <a:spLocks noGrp="1" noRot="1" noChangeAspect="1"/>
          </p:cNvSpPr>
          <p:nvPr>
            <p:ph type="sldImg" idx="2"/>
          </p:nvPr>
        </p:nvSpPr>
        <p:spPr>
          <a:xfrm>
            <a:off x="2003425" y="744538"/>
            <a:ext cx="27908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59" name="Shape 159"/>
          <p:cNvSpPr>
            <a:spLocks noGrp="1" noRot="1" noChangeAspect="1"/>
          </p:cNvSpPr>
          <p:nvPr>
            <p:ph type="sldImg" idx="2"/>
          </p:nvPr>
        </p:nvSpPr>
        <p:spPr>
          <a:xfrm>
            <a:off x="2003425" y="744538"/>
            <a:ext cx="27908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67" name="Shape 167"/>
          <p:cNvSpPr>
            <a:spLocks noGrp="1" noRot="1" noChangeAspect="1"/>
          </p:cNvSpPr>
          <p:nvPr>
            <p:ph type="sldImg" idx="2"/>
          </p:nvPr>
        </p:nvSpPr>
        <p:spPr>
          <a:xfrm>
            <a:off x="2003425" y="744538"/>
            <a:ext cx="27908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0" name="Shape 180"/>
          <p:cNvSpPr>
            <a:spLocks noGrp="1" noRot="1" noChangeAspect="1"/>
          </p:cNvSpPr>
          <p:nvPr>
            <p:ph type="sldImg" idx="2"/>
          </p:nvPr>
        </p:nvSpPr>
        <p:spPr>
          <a:xfrm>
            <a:off x="2003425" y="744538"/>
            <a:ext cx="27908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8" name="Shape 188"/>
          <p:cNvSpPr>
            <a:spLocks noGrp="1" noRot="1" noChangeAspect="1"/>
          </p:cNvSpPr>
          <p:nvPr>
            <p:ph type="sldImg" idx="2"/>
          </p:nvPr>
        </p:nvSpPr>
        <p:spPr>
          <a:xfrm>
            <a:off x="2003425" y="744538"/>
            <a:ext cx="27908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514350" y="1496484"/>
            <a:ext cx="5829300" cy="3183467"/>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857250" y="4802718"/>
            <a:ext cx="5143500" cy="2207683"/>
          </a:xfrm>
          <a:prstGeom prst="rect">
            <a:avLst/>
          </a:prstGeom>
          <a:noFill/>
          <a:ln>
            <a:noFill/>
          </a:ln>
        </p:spPr>
        <p:txBody>
          <a:bodyPr spcFirstLastPara="1" wrap="square" lIns="91425" tIns="45700" rIns="91425" bIns="45700" anchor="t" anchorCtr="0"/>
          <a:lstStyle>
            <a:lvl1pPr marR="0" lvl="0" algn="ctr"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2271714" y="8475136"/>
            <a:ext cx="2314575" cy="48683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71489" y="486836"/>
            <a:ext cx="5915025" cy="1767417"/>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528109" y="2377546"/>
            <a:ext cx="5801784" cy="5915025"/>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2271714" y="8475136"/>
            <a:ext cx="2314575" cy="48683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1772576" y="3622014"/>
            <a:ext cx="7749117" cy="1478756"/>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1227799" y="2186120"/>
            <a:ext cx="7749117" cy="4350544"/>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2271714" y="8475136"/>
            <a:ext cx="2314575" cy="48683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71489" y="486836"/>
            <a:ext cx="5915025" cy="1767417"/>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471489" y="2434167"/>
            <a:ext cx="5915025" cy="5801784"/>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2271714" y="8475136"/>
            <a:ext cx="2314575" cy="48683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67917" y="2279653"/>
            <a:ext cx="5915025" cy="3803649"/>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467917" y="6119287"/>
            <a:ext cx="5915025" cy="2000249"/>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375"/>
              </a:spcBef>
              <a:spcAft>
                <a:spcPts val="0"/>
              </a:spcAft>
              <a:buClr>
                <a:srgbClr val="888888"/>
              </a:buClr>
              <a:buSzPts val="1350"/>
              <a:buFont typeface="Arial"/>
              <a:buNone/>
              <a:defRPr sz="135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2271714" y="8475136"/>
            <a:ext cx="2314575" cy="48683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71489" y="486836"/>
            <a:ext cx="5915025" cy="1767417"/>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471488" y="2434167"/>
            <a:ext cx="2914650" cy="5801784"/>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3471863" y="2434167"/>
            <a:ext cx="2914650" cy="5801784"/>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2271714" y="8475136"/>
            <a:ext cx="2314575" cy="48683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72382" y="486836"/>
            <a:ext cx="5915025" cy="1767417"/>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472381" y="2241551"/>
            <a:ext cx="2901255" cy="1098549"/>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72381" y="3340101"/>
            <a:ext cx="2901255" cy="4912784"/>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3471864" y="2241551"/>
            <a:ext cx="2915543" cy="1098549"/>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3471864" y="3340101"/>
            <a:ext cx="2915543" cy="4912784"/>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2271714" y="8475136"/>
            <a:ext cx="2314575" cy="48683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71489" y="486836"/>
            <a:ext cx="5915025" cy="1767417"/>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2271714" y="8475136"/>
            <a:ext cx="2314575" cy="48683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2271714" y="8475136"/>
            <a:ext cx="2314575" cy="48683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72381" y="609600"/>
            <a:ext cx="2211884" cy="21336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2915544" y="1316569"/>
            <a:ext cx="3471863" cy="6498167"/>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75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375"/>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72381" y="2743200"/>
            <a:ext cx="2211884" cy="508211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2271714" y="8475136"/>
            <a:ext cx="2314575" cy="48683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72381" y="609600"/>
            <a:ext cx="2211884" cy="21336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a:spLocks noGrp="1"/>
          </p:cNvSpPr>
          <p:nvPr>
            <p:ph type="pic" idx="2"/>
          </p:nvPr>
        </p:nvSpPr>
        <p:spPr>
          <a:xfrm>
            <a:off x="2915544" y="1316569"/>
            <a:ext cx="3471863" cy="6498167"/>
          </a:xfrm>
          <a:prstGeom prst="rect">
            <a:avLst/>
          </a:prstGeom>
          <a:noFill/>
          <a:ln>
            <a:noFill/>
          </a:ln>
        </p:spPr>
        <p:txBody>
          <a:bodyPr spcFirstLastPara="1" wrap="square" lIns="91425" tIns="45700" rIns="91425" bIns="45700" anchor="t" anchorCtr="0"/>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472381" y="2743200"/>
            <a:ext cx="2211884" cy="508211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2271714" y="8475136"/>
            <a:ext cx="2314575" cy="48683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71489" y="486836"/>
            <a:ext cx="5915025" cy="1767417"/>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471489" y="2434167"/>
            <a:ext cx="5915025" cy="5801784"/>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2271714" y="8475136"/>
            <a:ext cx="2314575" cy="48683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historyforkids.net/martin-luther-king.html" TargetMode="External"/><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bbc.co.uk/history/people/martin_luther_king.sht" TargetMode="External"/><Relationship Id="rId4" Type="http://schemas.openxmlformats.org/officeDocument/2006/relationships/hyperlink" Target="http://www.bbc.co.uk/bitesize/ks3/history/20th_century/civil_rights_movement.../5/"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bbc.com/education/clips/zwyjxnb" TargetMode="External"/><Relationship Id="rId4" Type="http://schemas.openxmlformats.org/officeDocument/2006/relationships/hyperlink" Target="https://cafod.org.uk/Education/Secondary-and-youth.../Romero-secondary-resource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orrietenboom.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p:nvPr/>
        </p:nvSpPr>
        <p:spPr>
          <a:xfrm>
            <a:off x="82803" y="5340901"/>
            <a:ext cx="6658564" cy="1200329"/>
          </a:xfrm>
          <a:prstGeom prst="rect">
            <a:avLst/>
          </a:prstGeom>
          <a:solidFill>
            <a:schemeClr val="dk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600" b="0" i="0" u="sng" strike="noStrike" cap="none">
                <a:solidFill>
                  <a:schemeClr val="lt1"/>
                </a:solidFill>
                <a:latin typeface="Arial"/>
                <a:ea typeface="Arial"/>
                <a:cs typeface="Arial"/>
                <a:sym typeface="Arial"/>
              </a:rPr>
              <a:t>Faith in Action</a:t>
            </a:r>
            <a:br>
              <a:rPr lang="en-GB" sz="3600" b="0" i="0" u="sng" strike="noStrike" cap="none">
                <a:solidFill>
                  <a:schemeClr val="lt1"/>
                </a:solidFill>
                <a:latin typeface="Arial"/>
                <a:ea typeface="Arial"/>
                <a:cs typeface="Arial"/>
                <a:sym typeface="Arial"/>
              </a:rPr>
            </a:br>
            <a:r>
              <a:rPr lang="en-GB" sz="3600" b="0" i="0" u="none" strike="noStrike" cap="none">
                <a:solidFill>
                  <a:schemeClr val="lt1"/>
                </a:solidFill>
                <a:latin typeface="Arial"/>
                <a:ea typeface="Arial"/>
                <a:cs typeface="Arial"/>
                <a:sym typeface="Arial"/>
              </a:rPr>
              <a:t>Yr 8 </a:t>
            </a:r>
            <a:r>
              <a:rPr lang="en-GB" sz="2800" b="0" i="0" u="none" strike="noStrike" cap="none">
                <a:solidFill>
                  <a:schemeClr val="lt1"/>
                </a:solidFill>
                <a:latin typeface="Arial"/>
                <a:ea typeface="Arial"/>
                <a:cs typeface="Arial"/>
                <a:sym typeface="Arial"/>
              </a:rPr>
              <a:t>Home Learning Booklet</a:t>
            </a:r>
            <a:endParaRPr/>
          </a:p>
        </p:txBody>
      </p:sp>
      <p:sp>
        <p:nvSpPr>
          <p:cNvPr id="90" name="Shape 90"/>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900" b="0" i="0" u="none" strike="noStrike" cap="none">
                <a:solidFill>
                  <a:srgbClr val="888888"/>
                </a:solidFill>
                <a:latin typeface="Calibri"/>
                <a:ea typeface="Calibri"/>
                <a:cs typeface="Calibri"/>
                <a:sym typeface="Calibri"/>
              </a:rPr>
              <a:t>1</a:t>
            </a:fld>
            <a:endParaRPr sz="900" b="0" i="0" u="none" strike="noStrike" cap="none">
              <a:solidFill>
                <a:srgbClr val="888888"/>
              </a:solidFill>
              <a:latin typeface="Calibri"/>
              <a:ea typeface="Calibri"/>
              <a:cs typeface="Calibri"/>
              <a:sym typeface="Calibri"/>
            </a:endParaRPr>
          </a:p>
        </p:txBody>
      </p:sp>
      <p:sp>
        <p:nvSpPr>
          <p:cNvPr id="91" name="Shape 91" descr="Image result for hindu pantheon"/>
          <p:cNvSpPr/>
          <p:nvPr/>
        </p:nvSpPr>
        <p:spPr>
          <a:xfrm>
            <a:off x="155575" y="-108346"/>
            <a:ext cx="304800" cy="2286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Shape 92"/>
          <p:cNvSpPr/>
          <p:nvPr/>
        </p:nvSpPr>
        <p:spPr>
          <a:xfrm>
            <a:off x="55352" y="72827"/>
            <a:ext cx="6686015" cy="8963669"/>
          </a:xfrm>
          <a:prstGeom prst="rect">
            <a:avLst/>
          </a:prstGeom>
          <a:noFill/>
          <a:ln w="1905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 name="Shape 93"/>
          <p:cNvSpPr txBox="1"/>
          <p:nvPr/>
        </p:nvSpPr>
        <p:spPr>
          <a:xfrm>
            <a:off x="155575" y="120255"/>
            <a:ext cx="6441777" cy="542925"/>
          </a:xfrm>
          <a:prstGeom prst="rect">
            <a:avLst/>
          </a:prstGeom>
          <a:solidFill>
            <a:srgbClr val="000000"/>
          </a:solidFill>
          <a:ln w="38100" cap="flat" cmpd="sng">
            <a:solidFill>
              <a:srgbClr val="000000"/>
            </a:solidFill>
            <a:prstDash val="solid"/>
            <a:miter lim="800000"/>
            <a:headEnd type="none" w="sm" len="sm"/>
            <a:tailEnd type="none" w="sm" len="sm"/>
          </a:ln>
          <a:effectLst>
            <a:outerShdw dist="28398" dir="3806097" algn="ctr" rotWithShape="0">
              <a:srgbClr val="7F7F7F">
                <a:alpha val="49803"/>
              </a:srgbClr>
            </a:outerShdw>
          </a:effectLst>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en-GB" sz="2800">
                <a:solidFill>
                  <a:schemeClr val="lt1"/>
                </a:solidFill>
                <a:latin typeface="Verdana"/>
                <a:ea typeface="Verdana"/>
                <a:cs typeface="Verdana"/>
                <a:sym typeface="Verdana"/>
              </a:rPr>
              <a:t>WCSA</a:t>
            </a:r>
            <a:endParaRPr sz="1100">
              <a:solidFill>
                <a:schemeClr val="lt1"/>
              </a:solidFill>
              <a:latin typeface="Calibri"/>
              <a:ea typeface="Calibri"/>
              <a:cs typeface="Calibri"/>
              <a:sym typeface="Calibri"/>
            </a:endParaRPr>
          </a:p>
        </p:txBody>
      </p:sp>
      <p:sp>
        <p:nvSpPr>
          <p:cNvPr id="94" name="Shape 94"/>
          <p:cNvSpPr txBox="1"/>
          <p:nvPr/>
        </p:nvSpPr>
        <p:spPr>
          <a:xfrm>
            <a:off x="1250483" y="755576"/>
            <a:ext cx="4251960" cy="1038225"/>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en-GB" sz="4800">
                <a:solidFill>
                  <a:schemeClr val="dk1"/>
                </a:solidFill>
                <a:latin typeface="Verdana"/>
                <a:ea typeface="Verdana"/>
                <a:cs typeface="Verdana"/>
                <a:sym typeface="Verdana"/>
              </a:rPr>
              <a:t>Religious Studies</a:t>
            </a:r>
            <a:endParaRPr sz="1100">
              <a:solidFill>
                <a:schemeClr val="dk1"/>
              </a:solidFill>
              <a:latin typeface="Calibri"/>
              <a:ea typeface="Calibri"/>
              <a:cs typeface="Calibri"/>
              <a:sym typeface="Calibri"/>
            </a:endParaRPr>
          </a:p>
        </p:txBody>
      </p:sp>
      <p:sp>
        <p:nvSpPr>
          <p:cNvPr id="95" name="Shape 95"/>
          <p:cNvSpPr txBox="1"/>
          <p:nvPr/>
        </p:nvSpPr>
        <p:spPr>
          <a:xfrm>
            <a:off x="82804" y="2627783"/>
            <a:ext cx="6595660" cy="1065291"/>
          </a:xfrm>
          <a:prstGeom prst="rect">
            <a:avLst/>
          </a:prstGeom>
          <a:solidFill>
            <a:srgbClr val="000000"/>
          </a:solidFill>
          <a:ln w="38100" cap="flat" cmpd="sng">
            <a:solidFill>
              <a:srgbClr val="000000"/>
            </a:solidFill>
            <a:prstDash val="solid"/>
            <a:miter lim="800000"/>
            <a:headEnd type="none" w="sm" len="sm"/>
            <a:tailEnd type="none" w="sm" len="sm"/>
          </a:ln>
          <a:effectLst>
            <a:outerShdw dist="28398" dir="3806097" algn="ctr" rotWithShape="0">
              <a:srgbClr val="7F7F7F">
                <a:alpha val="49803"/>
              </a:srgbClr>
            </a:outerShdw>
          </a:effectLst>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en-GB" sz="2400">
                <a:solidFill>
                  <a:schemeClr val="lt1"/>
                </a:solidFill>
                <a:latin typeface="Verdana"/>
                <a:ea typeface="Verdana"/>
                <a:cs typeface="Verdana"/>
                <a:sym typeface="Verdana"/>
              </a:rPr>
              <a:t>Home Learning Book – RS</a:t>
            </a:r>
            <a:endParaRPr/>
          </a:p>
          <a:p>
            <a:pPr marL="0" marR="0" lvl="0" indent="0" algn="ctr" rtl="0">
              <a:lnSpc>
                <a:spcPct val="115000"/>
              </a:lnSpc>
              <a:spcBef>
                <a:spcPts val="1000"/>
              </a:spcBef>
              <a:spcAft>
                <a:spcPts val="0"/>
              </a:spcAft>
              <a:buNone/>
            </a:pPr>
            <a:r>
              <a:rPr lang="en-GB" sz="2400">
                <a:solidFill>
                  <a:schemeClr val="lt1"/>
                </a:solidFill>
                <a:latin typeface="Verdana"/>
                <a:ea typeface="Verdana"/>
                <a:cs typeface="Verdana"/>
                <a:sym typeface="Verdana"/>
              </a:rPr>
              <a:t> Learning Cycle 1</a:t>
            </a:r>
            <a:endParaRPr sz="1100">
              <a:solidFill>
                <a:schemeClr val="lt1"/>
              </a:solidFill>
              <a:latin typeface="Calibri"/>
              <a:ea typeface="Calibri"/>
              <a:cs typeface="Calibri"/>
              <a:sym typeface="Calibri"/>
            </a:endParaRPr>
          </a:p>
        </p:txBody>
      </p:sp>
      <p:sp>
        <p:nvSpPr>
          <p:cNvPr id="96" name="Shape 96"/>
          <p:cNvSpPr txBox="1"/>
          <p:nvPr/>
        </p:nvSpPr>
        <p:spPr>
          <a:xfrm>
            <a:off x="57150" y="7164288"/>
            <a:ext cx="6800850" cy="657225"/>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1600" b="1" dirty="0">
                <a:solidFill>
                  <a:schemeClr val="dk1"/>
                </a:solidFill>
                <a:latin typeface="Schoolbell"/>
                <a:ea typeface="Schoolbell"/>
                <a:cs typeface="Schoolbell"/>
                <a:sym typeface="Schoolbell"/>
              </a:rPr>
              <a:t>Name: </a:t>
            </a:r>
            <a:r>
              <a:rPr lang="en-GB" sz="2000" b="1" dirty="0" smtClean="0">
                <a:solidFill>
                  <a:schemeClr val="dk1"/>
                </a:solidFill>
                <a:latin typeface="Schoolbell"/>
                <a:ea typeface="Schoolbell"/>
                <a:cs typeface="Schoolbell"/>
                <a:sym typeface="Schoolbell"/>
              </a:rPr>
              <a:t>____________________</a:t>
            </a:r>
            <a:r>
              <a:rPr lang="en-GB" sz="1600" b="1" dirty="0">
                <a:solidFill>
                  <a:schemeClr val="dk1"/>
                </a:solidFill>
                <a:latin typeface="Schoolbell"/>
                <a:ea typeface="Schoolbell"/>
                <a:cs typeface="Schoolbell"/>
                <a:sym typeface="Schoolbell"/>
              </a:rPr>
              <a:t>Tutor Group: </a:t>
            </a:r>
            <a:r>
              <a:rPr lang="en-GB" sz="1600" b="1" dirty="0" smtClean="0">
                <a:solidFill>
                  <a:schemeClr val="dk1"/>
                </a:solidFill>
                <a:latin typeface="Schoolbell"/>
                <a:ea typeface="Schoolbell"/>
                <a:cs typeface="Schoolbell"/>
                <a:sym typeface="Schoolbell"/>
              </a:rPr>
              <a:t>__</a:t>
            </a:r>
          </a:p>
          <a:p>
            <a:pPr marL="0" marR="0" lvl="0" indent="0" algn="l" rtl="0">
              <a:lnSpc>
                <a:spcPct val="115000"/>
              </a:lnSpc>
              <a:spcBef>
                <a:spcPts val="0"/>
              </a:spcBef>
              <a:spcAft>
                <a:spcPts val="0"/>
              </a:spcAft>
              <a:buNone/>
            </a:pPr>
            <a:endParaRPr lang="en-GB" sz="1600" b="1" dirty="0">
              <a:solidFill>
                <a:schemeClr val="dk1"/>
              </a:solidFill>
              <a:latin typeface="Schoolbell"/>
              <a:ea typeface="Schoolbell"/>
              <a:cs typeface="Calibri"/>
              <a:sym typeface="Schoolbell"/>
            </a:endParaRPr>
          </a:p>
          <a:p>
            <a:pPr marL="0" marR="0" lvl="0" indent="0" algn="l" rtl="0">
              <a:lnSpc>
                <a:spcPct val="115000"/>
              </a:lnSpc>
              <a:spcBef>
                <a:spcPts val="0"/>
              </a:spcBef>
              <a:spcAft>
                <a:spcPts val="0"/>
              </a:spcAft>
              <a:buNone/>
            </a:pPr>
            <a:r>
              <a:rPr lang="en-GB" sz="1600" b="1" dirty="0" smtClean="0">
                <a:solidFill>
                  <a:schemeClr val="dk1"/>
                </a:solidFill>
                <a:latin typeface="Schoolbell"/>
                <a:ea typeface="Schoolbell"/>
                <a:cs typeface="Calibri"/>
                <a:sym typeface="Schoolbell"/>
              </a:rPr>
              <a:t>Target Grade________</a:t>
            </a:r>
            <a:endParaRPr sz="1100" dirty="0">
              <a:solidFill>
                <a:schemeClr val="dk1"/>
              </a:solidFill>
              <a:latin typeface="Calibri"/>
              <a:ea typeface="Calibri"/>
              <a:cs typeface="Calibri"/>
              <a:sym typeface="Calibri"/>
            </a:endParaRPr>
          </a:p>
        </p:txBody>
      </p:sp>
      <p:sp>
        <p:nvSpPr>
          <p:cNvPr id="97" name="Shape 97"/>
          <p:cNvSpPr txBox="1"/>
          <p:nvPr/>
        </p:nvSpPr>
        <p:spPr>
          <a:xfrm>
            <a:off x="134681" y="8242066"/>
            <a:ext cx="6800850" cy="771525"/>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1600" b="1" dirty="0" smtClean="0">
                <a:solidFill>
                  <a:schemeClr val="dk1"/>
                </a:solidFill>
                <a:latin typeface="Schoolbell"/>
                <a:ea typeface="Schoolbell"/>
                <a:cs typeface="Schoolbell"/>
                <a:sym typeface="Schoolbell"/>
              </a:rPr>
              <a:t>Teacher</a:t>
            </a:r>
            <a:r>
              <a:rPr lang="en-GB" sz="2000" b="1" dirty="0" smtClean="0">
                <a:solidFill>
                  <a:schemeClr val="dk1"/>
                </a:solidFill>
                <a:latin typeface="Schoolbell"/>
                <a:ea typeface="Schoolbell"/>
                <a:cs typeface="Schoolbell"/>
                <a:sym typeface="Schoolbell"/>
              </a:rPr>
              <a:t>___________________________</a:t>
            </a:r>
            <a:endParaRPr sz="1100" dirty="0">
              <a:solidFill>
                <a:schemeClr val="dk1"/>
              </a:solidFill>
              <a:latin typeface="Calibri"/>
              <a:ea typeface="Calibri"/>
              <a:cs typeface="Calibri"/>
              <a:sym typeface="Calibri"/>
            </a:endParaRPr>
          </a:p>
        </p:txBody>
      </p:sp>
      <p:pic>
        <p:nvPicPr>
          <p:cNvPr id="98" name="Shape 98"/>
          <p:cNvPicPr preferRelativeResize="0"/>
          <p:nvPr/>
        </p:nvPicPr>
        <p:blipFill rotWithShape="1">
          <a:blip r:embed="rId3">
            <a:alphaModFix/>
          </a:blip>
          <a:srcRect/>
          <a:stretch/>
        </p:blipFill>
        <p:spPr>
          <a:xfrm>
            <a:off x="2830921" y="3693074"/>
            <a:ext cx="1897234" cy="1615344"/>
          </a:xfrm>
          <a:prstGeom prst="rect">
            <a:avLst/>
          </a:prstGeom>
          <a:noFill/>
          <a:ln>
            <a:noFill/>
          </a:ln>
        </p:spPr>
      </p:pic>
      <p:pic>
        <p:nvPicPr>
          <p:cNvPr id="99" name="Shape 99"/>
          <p:cNvPicPr preferRelativeResize="0"/>
          <p:nvPr/>
        </p:nvPicPr>
        <p:blipFill rotWithShape="1">
          <a:blip r:embed="rId4">
            <a:alphaModFix/>
          </a:blip>
          <a:srcRect/>
          <a:stretch/>
        </p:blipFill>
        <p:spPr>
          <a:xfrm>
            <a:off x="4728155" y="3693074"/>
            <a:ext cx="2004814" cy="1615344"/>
          </a:xfrm>
          <a:prstGeom prst="rect">
            <a:avLst/>
          </a:prstGeom>
          <a:noFill/>
          <a:ln>
            <a:noFill/>
          </a:ln>
        </p:spPr>
      </p:pic>
      <p:pic>
        <p:nvPicPr>
          <p:cNvPr id="100" name="Shape 100"/>
          <p:cNvPicPr preferRelativeResize="0"/>
          <p:nvPr/>
        </p:nvPicPr>
        <p:blipFill rotWithShape="1">
          <a:blip r:embed="rId5">
            <a:alphaModFix/>
          </a:blip>
          <a:srcRect/>
          <a:stretch/>
        </p:blipFill>
        <p:spPr>
          <a:xfrm>
            <a:off x="82803" y="3693074"/>
            <a:ext cx="2748117" cy="164782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p:nvPr/>
        </p:nvSpPr>
        <p:spPr>
          <a:xfrm>
            <a:off x="1831831" y="50146"/>
            <a:ext cx="506084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u="sng">
                <a:solidFill>
                  <a:schemeClr val="dk1"/>
                </a:solidFill>
                <a:latin typeface="Calibri"/>
                <a:ea typeface="Calibri"/>
                <a:cs typeface="Calibri"/>
                <a:sym typeface="Calibri"/>
              </a:rPr>
              <a:t>WEEK 5: Martin Luther King</a:t>
            </a:r>
            <a:endParaRPr sz="2400" b="1" u="sng">
              <a:solidFill>
                <a:schemeClr val="dk1"/>
              </a:solidFill>
              <a:latin typeface="Calibri"/>
              <a:ea typeface="Calibri"/>
              <a:cs typeface="Calibri"/>
              <a:sym typeface="Calibri"/>
            </a:endParaRPr>
          </a:p>
        </p:txBody>
      </p:sp>
      <p:sp>
        <p:nvSpPr>
          <p:cNvPr id="204" name="Shape 204"/>
          <p:cNvSpPr txBox="1"/>
          <p:nvPr/>
        </p:nvSpPr>
        <p:spPr>
          <a:xfrm>
            <a:off x="155575" y="50146"/>
            <a:ext cx="1617241" cy="3693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u="sng">
                <a:solidFill>
                  <a:schemeClr val="dk1"/>
                </a:solidFill>
                <a:latin typeface="Calibri"/>
                <a:ea typeface="Calibri"/>
                <a:cs typeface="Calibri"/>
                <a:sym typeface="Calibri"/>
              </a:rPr>
              <a:t>Research</a:t>
            </a:r>
            <a:endParaRPr sz="1800" b="1" u="sng">
              <a:solidFill>
                <a:schemeClr val="dk1"/>
              </a:solidFill>
              <a:latin typeface="Calibri"/>
              <a:ea typeface="Calibri"/>
              <a:cs typeface="Calibri"/>
              <a:sym typeface="Calibri"/>
            </a:endParaRPr>
          </a:p>
        </p:txBody>
      </p:sp>
      <p:sp>
        <p:nvSpPr>
          <p:cNvPr id="205" name="Shape 205"/>
          <p:cNvSpPr txBox="1"/>
          <p:nvPr/>
        </p:nvSpPr>
        <p:spPr>
          <a:xfrm>
            <a:off x="196037" y="1572695"/>
            <a:ext cx="6048672" cy="1446550"/>
          </a:xfrm>
          <a:prstGeom prst="rect">
            <a:avLst/>
          </a:prstGeom>
          <a:noFill/>
          <a:ln w="571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100">
                <a:solidFill>
                  <a:schemeClr val="dk1"/>
                </a:solidFill>
                <a:latin typeface="Calibri"/>
                <a:ea typeface="Calibri"/>
                <a:cs typeface="Calibri"/>
                <a:sym typeface="Calibri"/>
              </a:rPr>
              <a:t>Task </a:t>
            </a:r>
            <a:endParaRPr/>
          </a:p>
          <a:p>
            <a:pPr marL="0" marR="0" lvl="0" indent="0" algn="l" rtl="0">
              <a:spcBef>
                <a:spcPts val="0"/>
              </a:spcBef>
              <a:spcAft>
                <a:spcPts val="0"/>
              </a:spcAft>
              <a:buNone/>
            </a:pPr>
            <a:r>
              <a:rPr lang="en-GB" sz="1100">
                <a:solidFill>
                  <a:schemeClr val="dk1"/>
                </a:solidFill>
                <a:latin typeface="Calibri"/>
                <a:ea typeface="Calibri"/>
                <a:cs typeface="Calibri"/>
                <a:sym typeface="Calibri"/>
              </a:rPr>
              <a:t>On the map below shade in the states of Alabama, Tennessee, Georgia and Connecticut. Write on the cities of New York and Washington D.C.; and the towns of Atlanta, Montgomery, Birmingham, Selma and Memphis.</a:t>
            </a:r>
            <a:endParaRPr/>
          </a:p>
          <a:p>
            <a:pPr marL="0" marR="0" lvl="0" indent="0" algn="l" rtl="0">
              <a:spcBef>
                <a:spcPts val="0"/>
              </a:spcBef>
              <a:spcAft>
                <a:spcPts val="0"/>
              </a:spcAft>
              <a:buNone/>
            </a:pPr>
            <a:r>
              <a:rPr lang="en-GB" sz="1100">
                <a:solidFill>
                  <a:schemeClr val="dk1"/>
                </a:solidFill>
                <a:latin typeface="Calibri"/>
                <a:ea typeface="Calibri"/>
                <a:cs typeface="Calibri"/>
                <a:sym typeface="Calibri"/>
              </a:rPr>
              <a:t>Around the map write one or two sentences saying what Martin did or what happened to him there.</a:t>
            </a:r>
            <a:endParaRPr/>
          </a:p>
          <a:p>
            <a:pPr marL="0" marR="0" lvl="0" indent="0" algn="l" rtl="0">
              <a:spcBef>
                <a:spcPts val="0"/>
              </a:spcBef>
              <a:spcAft>
                <a:spcPts val="0"/>
              </a:spcAft>
              <a:buNone/>
            </a:pPr>
            <a:r>
              <a:rPr lang="en-GB" sz="1100" i="1" u="sng">
                <a:solidFill>
                  <a:schemeClr val="hlink"/>
                </a:solidFill>
                <a:latin typeface="Calibri"/>
                <a:ea typeface="Calibri"/>
                <a:cs typeface="Calibri"/>
                <a:sym typeface="Calibri"/>
                <a:hlinkClick r:id="rId3"/>
              </a:rPr>
              <a:t>www.historyforkids.net/martin-luther-king.html</a:t>
            </a:r>
            <a:endParaRPr sz="1100" i="1">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u="sng">
                <a:solidFill>
                  <a:schemeClr val="hlink"/>
                </a:solidFill>
                <a:latin typeface="Calibri"/>
                <a:ea typeface="Calibri"/>
                <a:cs typeface="Calibri"/>
                <a:sym typeface="Calibri"/>
                <a:hlinkClick r:id="rId4"/>
              </a:rPr>
              <a:t>www.bbc.co.uk/bitesize/ks3/history/20th_century/civil_rights_movement.../5/</a:t>
            </a:r>
            <a:endParaRPr sz="1100" i="1">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u="sng">
                <a:solidFill>
                  <a:schemeClr val="hlink"/>
                </a:solidFill>
                <a:latin typeface="Calibri"/>
                <a:ea typeface="Calibri"/>
                <a:cs typeface="Calibri"/>
                <a:sym typeface="Calibri"/>
                <a:hlinkClick r:id="rId5"/>
              </a:rPr>
              <a:t>www.bbc.co.uk/history/people/martin_luther_king.sht</a:t>
            </a:r>
            <a:endParaRPr sz="1100">
              <a:solidFill>
                <a:schemeClr val="dk1"/>
              </a:solidFill>
              <a:latin typeface="Calibri"/>
              <a:ea typeface="Calibri"/>
              <a:cs typeface="Calibri"/>
              <a:sym typeface="Calibri"/>
            </a:endParaRPr>
          </a:p>
        </p:txBody>
      </p:sp>
      <p:sp>
        <p:nvSpPr>
          <p:cNvPr id="206" name="Shape 206"/>
          <p:cNvSpPr txBox="1"/>
          <p:nvPr/>
        </p:nvSpPr>
        <p:spPr>
          <a:xfrm>
            <a:off x="412061" y="7380312"/>
            <a:ext cx="5616624" cy="55399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Parent/ Carer  comments: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 name="Shape 207"/>
          <p:cNvSpPr txBox="1"/>
          <p:nvPr/>
        </p:nvSpPr>
        <p:spPr>
          <a:xfrm>
            <a:off x="400229" y="8100392"/>
            <a:ext cx="5616624" cy="27699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Date:                              Teacher Signature:</a:t>
            </a:r>
            <a:endParaRPr sz="1200">
              <a:solidFill>
                <a:schemeClr val="dk1"/>
              </a:solidFill>
              <a:latin typeface="Calibri"/>
              <a:ea typeface="Calibri"/>
              <a:cs typeface="Calibri"/>
              <a:sym typeface="Calibri"/>
            </a:endParaRPr>
          </a:p>
        </p:txBody>
      </p:sp>
      <p:pic>
        <p:nvPicPr>
          <p:cNvPr id="208" name="Shape 208" descr="Image result for outline map of states in the us"/>
          <p:cNvPicPr preferRelativeResize="0"/>
          <p:nvPr/>
        </p:nvPicPr>
        <p:blipFill rotWithShape="1">
          <a:blip r:embed="rId6">
            <a:alphaModFix/>
          </a:blip>
          <a:srcRect/>
          <a:stretch/>
        </p:blipFill>
        <p:spPr>
          <a:xfrm>
            <a:off x="836712" y="3491880"/>
            <a:ext cx="4608512" cy="3009235"/>
          </a:xfrm>
          <a:prstGeom prst="rect">
            <a:avLst/>
          </a:prstGeom>
          <a:noFill/>
          <a:ln>
            <a:noFill/>
          </a:ln>
        </p:spPr>
      </p:pic>
      <p:pic>
        <p:nvPicPr>
          <p:cNvPr id="209" name="Shape 209"/>
          <p:cNvPicPr preferRelativeResize="0"/>
          <p:nvPr/>
        </p:nvPicPr>
        <p:blipFill rotWithShape="1">
          <a:blip r:embed="rId7">
            <a:alphaModFix/>
          </a:blip>
          <a:srcRect/>
          <a:stretch/>
        </p:blipFill>
        <p:spPr>
          <a:xfrm>
            <a:off x="5557131" y="258647"/>
            <a:ext cx="1300869" cy="125071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p:nvPr/>
        </p:nvSpPr>
        <p:spPr>
          <a:xfrm>
            <a:off x="155575" y="50146"/>
            <a:ext cx="1977281" cy="3693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u="sng">
                <a:solidFill>
                  <a:schemeClr val="dk1"/>
                </a:solidFill>
                <a:latin typeface="Calibri"/>
                <a:ea typeface="Calibri"/>
                <a:cs typeface="Calibri"/>
                <a:sym typeface="Calibri"/>
              </a:rPr>
              <a:t>Exam Questions</a:t>
            </a:r>
            <a:endParaRPr sz="1800" b="1" u="sng">
              <a:solidFill>
                <a:schemeClr val="dk1"/>
              </a:solidFill>
              <a:latin typeface="Calibri"/>
              <a:ea typeface="Calibri"/>
              <a:cs typeface="Calibri"/>
              <a:sym typeface="Calibri"/>
            </a:endParaRPr>
          </a:p>
        </p:txBody>
      </p:sp>
      <p:sp>
        <p:nvSpPr>
          <p:cNvPr id="215" name="Shape 215"/>
          <p:cNvSpPr txBox="1"/>
          <p:nvPr/>
        </p:nvSpPr>
        <p:spPr>
          <a:xfrm>
            <a:off x="2276872" y="52729"/>
            <a:ext cx="4248472" cy="3693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u="sng">
                <a:solidFill>
                  <a:schemeClr val="dk1"/>
                </a:solidFill>
                <a:latin typeface="Calibri"/>
                <a:ea typeface="Calibri"/>
                <a:cs typeface="Calibri"/>
                <a:sym typeface="Calibri"/>
              </a:rPr>
              <a:t>Week 6: Martin Luther King </a:t>
            </a:r>
            <a:endParaRPr sz="1800" b="1" u="sng">
              <a:solidFill>
                <a:schemeClr val="dk1"/>
              </a:solidFill>
              <a:latin typeface="Calibri"/>
              <a:ea typeface="Calibri"/>
              <a:cs typeface="Calibri"/>
              <a:sym typeface="Calibri"/>
            </a:endParaRPr>
          </a:p>
        </p:txBody>
      </p:sp>
      <p:sp>
        <p:nvSpPr>
          <p:cNvPr id="216" name="Shape 216"/>
          <p:cNvSpPr txBox="1"/>
          <p:nvPr/>
        </p:nvSpPr>
        <p:spPr>
          <a:xfrm>
            <a:off x="449470" y="7524328"/>
            <a:ext cx="5616624" cy="55399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Parent/ Carer  comments: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7" name="Shape 217"/>
          <p:cNvSpPr txBox="1"/>
          <p:nvPr/>
        </p:nvSpPr>
        <p:spPr>
          <a:xfrm>
            <a:off x="458598" y="8281974"/>
            <a:ext cx="5616624" cy="27699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Date:                              Teacher Signature:</a:t>
            </a:r>
            <a:endParaRPr sz="1200">
              <a:solidFill>
                <a:schemeClr val="dk1"/>
              </a:solidFill>
              <a:latin typeface="Calibri"/>
              <a:ea typeface="Calibri"/>
              <a:cs typeface="Calibri"/>
              <a:sym typeface="Calibri"/>
            </a:endParaRPr>
          </a:p>
        </p:txBody>
      </p:sp>
      <p:sp>
        <p:nvSpPr>
          <p:cNvPr id="218" name="Shape 218"/>
          <p:cNvSpPr txBox="1"/>
          <p:nvPr/>
        </p:nvSpPr>
        <p:spPr>
          <a:xfrm>
            <a:off x="29370" y="504418"/>
            <a:ext cx="6781402" cy="646331"/>
          </a:xfrm>
          <a:prstGeom prst="rect">
            <a:avLst/>
          </a:prstGeom>
          <a:solidFill>
            <a:srgbClr val="DDEAF6"/>
          </a:solidFill>
          <a:ln w="9525" cap="flat" cmpd="sng">
            <a:solidFill>
              <a:srgbClr val="2E75B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a:solidFill>
                  <a:schemeClr val="dk1"/>
                </a:solidFill>
                <a:latin typeface="Comic Sans MS"/>
                <a:ea typeface="Comic Sans MS"/>
                <a:cs typeface="Comic Sans MS"/>
                <a:sym typeface="Comic Sans MS"/>
              </a:rPr>
              <a:t>It’s super important that you have practice at writing exam answers. For a 4 mark question you need to make two detailed points. There are sentence starters that you can use to help you structure your answer.</a:t>
            </a:r>
            <a:endParaRPr/>
          </a:p>
        </p:txBody>
      </p:sp>
      <p:sp>
        <p:nvSpPr>
          <p:cNvPr id="219" name="Shape 219"/>
          <p:cNvSpPr txBox="1"/>
          <p:nvPr/>
        </p:nvSpPr>
        <p:spPr>
          <a:xfrm>
            <a:off x="26716" y="1259057"/>
            <a:ext cx="6585792"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3) Explain two ways in which Martin Luther King opposed racial discrimination  (4)</a:t>
            </a:r>
            <a:endParaRPr sz="1600" b="1">
              <a:solidFill>
                <a:schemeClr val="dk1"/>
              </a:solidFill>
              <a:latin typeface="Calibri"/>
              <a:ea typeface="Calibri"/>
              <a:cs typeface="Calibri"/>
              <a:sym typeface="Calibri"/>
            </a:endParaRPr>
          </a:p>
        </p:txBody>
      </p:sp>
      <p:sp>
        <p:nvSpPr>
          <p:cNvPr id="220" name="Shape 220"/>
          <p:cNvSpPr txBox="1"/>
          <p:nvPr/>
        </p:nvSpPr>
        <p:spPr>
          <a:xfrm>
            <a:off x="-21697" y="1843832"/>
            <a:ext cx="6832469" cy="3139321"/>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GB" sz="1200">
                <a:solidFill>
                  <a:srgbClr val="7F7F7F"/>
                </a:solidFill>
                <a:latin typeface="Calibri"/>
                <a:ea typeface="Calibri"/>
                <a:cs typeface="Calibri"/>
                <a:sym typeface="Calibri"/>
              </a:rPr>
              <a:t>_______________________________________________________________________________________</a:t>
            </a:r>
            <a:endParaRPr/>
          </a:p>
          <a:p>
            <a:pPr marL="0" marR="0" lvl="0" indent="0" algn="l" rtl="0">
              <a:lnSpc>
                <a:spcPct val="150000"/>
              </a:lnSpc>
              <a:spcBef>
                <a:spcPts val="0"/>
              </a:spcBef>
              <a:spcAft>
                <a:spcPts val="0"/>
              </a:spcAft>
              <a:buNone/>
            </a:pPr>
            <a:r>
              <a:rPr lang="en-GB" sz="1200">
                <a:solidFill>
                  <a:srgbClr val="AEABAB"/>
                </a:solidFill>
                <a:latin typeface="Calibri"/>
                <a:ea typeface="Calibri"/>
                <a:cs typeface="Calibri"/>
                <a:sym typeface="Calibri"/>
              </a:rPr>
              <a:t>_______________________________________________________________________________________</a:t>
            </a:r>
            <a:endParaRPr/>
          </a:p>
          <a:p>
            <a:pPr marL="0" marR="0" lvl="0" indent="0" algn="l" rtl="0">
              <a:lnSpc>
                <a:spcPct val="150000"/>
              </a:lnSpc>
              <a:spcBef>
                <a:spcPts val="0"/>
              </a:spcBef>
              <a:spcAft>
                <a:spcPts val="0"/>
              </a:spcAft>
              <a:buNone/>
            </a:pPr>
            <a:r>
              <a:rPr lang="en-GB" sz="1200">
                <a:solidFill>
                  <a:srgbClr val="AEABAB"/>
                </a:solidFill>
                <a:latin typeface="Calibri"/>
                <a:ea typeface="Calibri"/>
                <a:cs typeface="Calibri"/>
                <a:sym typeface="Calibri"/>
              </a:rPr>
              <a:t>_______________________________________________________________________________________</a:t>
            </a:r>
            <a:endParaRPr/>
          </a:p>
          <a:p>
            <a:pPr marL="0" marR="0" lvl="0" indent="0" algn="l" rtl="0">
              <a:lnSpc>
                <a:spcPct val="150000"/>
              </a:lnSpc>
              <a:spcBef>
                <a:spcPts val="0"/>
              </a:spcBef>
              <a:spcAft>
                <a:spcPts val="0"/>
              </a:spcAft>
              <a:buNone/>
            </a:pPr>
            <a:r>
              <a:rPr lang="en-GB" sz="1200">
                <a:solidFill>
                  <a:srgbClr val="AEABAB"/>
                </a:solidFill>
                <a:latin typeface="Calibri"/>
                <a:ea typeface="Calibri"/>
                <a:cs typeface="Calibri"/>
                <a:sym typeface="Calibri"/>
              </a:rPr>
              <a:t>_______________________________________________________________________________________</a:t>
            </a:r>
            <a:endParaRPr/>
          </a:p>
          <a:p>
            <a:pPr marL="0" marR="0" lvl="0" indent="0" algn="l" rtl="0">
              <a:lnSpc>
                <a:spcPct val="150000"/>
              </a:lnSpc>
              <a:spcBef>
                <a:spcPts val="0"/>
              </a:spcBef>
              <a:spcAft>
                <a:spcPts val="0"/>
              </a:spcAft>
              <a:buNone/>
            </a:pPr>
            <a:r>
              <a:rPr lang="en-GB" sz="1200">
                <a:solidFill>
                  <a:srgbClr val="AEABAB"/>
                </a:solidFill>
                <a:latin typeface="Calibri"/>
                <a:ea typeface="Calibri"/>
                <a:cs typeface="Calibri"/>
                <a:sym typeface="Calibri"/>
              </a:rPr>
              <a:t>_______________________________________________________________________________________</a:t>
            </a:r>
            <a:endParaRPr/>
          </a:p>
          <a:p>
            <a:pPr marL="0" marR="0" lvl="0" indent="0" algn="l" rtl="0">
              <a:lnSpc>
                <a:spcPct val="150000"/>
              </a:lnSpc>
              <a:spcBef>
                <a:spcPts val="0"/>
              </a:spcBef>
              <a:spcAft>
                <a:spcPts val="0"/>
              </a:spcAft>
              <a:buNone/>
            </a:pPr>
            <a:r>
              <a:rPr lang="en-GB" sz="1200">
                <a:solidFill>
                  <a:srgbClr val="AEABAB"/>
                </a:solidFill>
                <a:latin typeface="Calibri"/>
                <a:ea typeface="Calibri"/>
                <a:cs typeface="Calibri"/>
                <a:sym typeface="Calibri"/>
              </a:rPr>
              <a:t>_______________________________________________________________________________________</a:t>
            </a:r>
            <a:endParaRPr/>
          </a:p>
          <a:p>
            <a:pPr marL="0" marR="0" lvl="0" indent="0" algn="l" rtl="0">
              <a:lnSpc>
                <a:spcPct val="150000"/>
              </a:lnSpc>
              <a:spcBef>
                <a:spcPts val="0"/>
              </a:spcBef>
              <a:spcAft>
                <a:spcPts val="0"/>
              </a:spcAft>
              <a:buNone/>
            </a:pPr>
            <a:r>
              <a:rPr lang="en-GB" sz="1200">
                <a:solidFill>
                  <a:srgbClr val="AEABAB"/>
                </a:solidFill>
                <a:latin typeface="Calibri"/>
                <a:ea typeface="Calibri"/>
                <a:cs typeface="Calibri"/>
                <a:sym typeface="Calibri"/>
              </a:rPr>
              <a:t>_______________________________________________________________________________________</a:t>
            </a:r>
            <a:endParaRPr/>
          </a:p>
          <a:p>
            <a:pPr marL="0" marR="0" lvl="0" indent="0" algn="l" rtl="0">
              <a:lnSpc>
                <a:spcPct val="150000"/>
              </a:lnSpc>
              <a:spcBef>
                <a:spcPts val="0"/>
              </a:spcBef>
              <a:spcAft>
                <a:spcPts val="0"/>
              </a:spcAft>
              <a:buNone/>
            </a:pPr>
            <a:r>
              <a:rPr lang="en-GB" sz="1200">
                <a:solidFill>
                  <a:srgbClr val="AEABAB"/>
                </a:solidFill>
                <a:latin typeface="Calibri"/>
                <a:ea typeface="Calibri"/>
                <a:cs typeface="Calibri"/>
                <a:sym typeface="Calibri"/>
              </a:rPr>
              <a:t>_______________________________________________________________________________________</a:t>
            </a:r>
            <a:endParaRPr/>
          </a:p>
          <a:p>
            <a:pPr marL="0" marR="0" lvl="0" indent="0" algn="l" rtl="0">
              <a:lnSpc>
                <a:spcPct val="150000"/>
              </a:lnSpc>
              <a:spcBef>
                <a:spcPts val="0"/>
              </a:spcBef>
              <a:spcAft>
                <a:spcPts val="0"/>
              </a:spcAft>
              <a:buNone/>
            </a:pPr>
            <a:r>
              <a:rPr lang="en-GB" sz="1200">
                <a:solidFill>
                  <a:srgbClr val="AEABAB"/>
                </a:solidFill>
                <a:latin typeface="Calibri"/>
                <a:ea typeface="Calibri"/>
                <a:cs typeface="Calibri"/>
                <a:sym typeface="Calibri"/>
              </a:rPr>
              <a:t>_______________________________________________________________________________________</a:t>
            </a:r>
            <a:endParaRPr/>
          </a:p>
          <a:p>
            <a:pPr marL="0" marR="0" lvl="0" indent="0" algn="l" rtl="0">
              <a:lnSpc>
                <a:spcPct val="150000"/>
              </a:lnSpc>
              <a:spcBef>
                <a:spcPts val="0"/>
              </a:spcBef>
              <a:spcAft>
                <a:spcPts val="0"/>
              </a:spcAft>
              <a:buNone/>
            </a:pPr>
            <a:r>
              <a:rPr lang="en-GB" sz="1200">
                <a:solidFill>
                  <a:srgbClr val="AEABAB"/>
                </a:solidFill>
                <a:latin typeface="Calibri"/>
                <a:ea typeface="Calibri"/>
                <a:cs typeface="Calibri"/>
                <a:sym typeface="Calibri"/>
              </a:rPr>
              <a:t>_______________________________________________________________________________________</a:t>
            </a:r>
            <a:endParaRPr/>
          </a:p>
          <a:p>
            <a:pPr marL="0" marR="0" lvl="0" indent="0" algn="l" rtl="0">
              <a:lnSpc>
                <a:spcPct val="150000"/>
              </a:lnSpc>
              <a:spcBef>
                <a:spcPts val="0"/>
              </a:spcBef>
              <a:spcAft>
                <a:spcPts val="0"/>
              </a:spcAft>
              <a:buNone/>
            </a:pPr>
            <a:endParaRPr sz="1200">
              <a:solidFill>
                <a:srgbClr val="7F7F7F"/>
              </a:solidFill>
              <a:latin typeface="Calibri"/>
              <a:ea typeface="Calibri"/>
              <a:cs typeface="Calibri"/>
              <a:sym typeface="Calibri"/>
            </a:endParaRPr>
          </a:p>
        </p:txBody>
      </p:sp>
      <p:graphicFrame>
        <p:nvGraphicFramePr>
          <p:cNvPr id="221" name="Shape 221"/>
          <p:cNvGraphicFramePr/>
          <p:nvPr/>
        </p:nvGraphicFramePr>
        <p:xfrm>
          <a:off x="182978" y="4874548"/>
          <a:ext cx="3894100" cy="2456230"/>
        </p:xfrm>
        <a:graphic>
          <a:graphicData uri="http://schemas.openxmlformats.org/drawingml/2006/table">
            <a:tbl>
              <a:tblPr firstRow="1" bandRow="1">
                <a:noFill/>
                <a:tableStyleId>{E0302ED6-BB50-4AFB-B0E9-783CADEE696F}</a:tableStyleId>
              </a:tblPr>
              <a:tblGrid>
                <a:gridCol w="552450"/>
                <a:gridCol w="2464550"/>
                <a:gridCol w="877100"/>
              </a:tblGrid>
              <a:tr h="144025">
                <a:tc>
                  <a:txBody>
                    <a:bodyPr/>
                    <a:lstStyle/>
                    <a:p>
                      <a:pPr marL="0" marR="0" lvl="0" indent="0" algn="l" rtl="0">
                        <a:spcBef>
                          <a:spcPts val="0"/>
                        </a:spcBef>
                        <a:spcAft>
                          <a:spcPts val="0"/>
                        </a:spcAft>
                        <a:buNone/>
                      </a:pPr>
                      <a:r>
                        <a:rPr lang="en-GB" sz="1350">
                          <a:solidFill>
                            <a:schemeClr val="dk1"/>
                          </a:solidFill>
                        </a:rPr>
                        <a:t>Mark</a:t>
                      </a:r>
                      <a:endParaRPr sz="135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1350">
                          <a:solidFill>
                            <a:schemeClr val="dk1"/>
                          </a:solidFill>
                        </a:rPr>
                        <a:t>Description</a:t>
                      </a:r>
                      <a:endParaRPr sz="135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1350">
                          <a:solidFill>
                            <a:schemeClr val="dk1"/>
                          </a:solidFill>
                        </a:rPr>
                        <a:t>Awarded</a:t>
                      </a:r>
                      <a:endParaRPr sz="135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370850">
                <a:tc>
                  <a:txBody>
                    <a:bodyPr/>
                    <a:lstStyle/>
                    <a:p>
                      <a:pPr marL="0" marR="0" lvl="0" indent="0" algn="ctr" rtl="0">
                        <a:spcBef>
                          <a:spcPts val="0"/>
                        </a:spcBef>
                        <a:spcAft>
                          <a:spcPts val="0"/>
                        </a:spcAft>
                        <a:buNone/>
                      </a:pPr>
                      <a:r>
                        <a:rPr lang="en-GB" sz="1350">
                          <a:solidFill>
                            <a:schemeClr val="dk1"/>
                          </a:solidFill>
                        </a:rPr>
                        <a:t>1</a:t>
                      </a:r>
                      <a:endParaRPr sz="135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1350">
                          <a:solidFill>
                            <a:schemeClr val="dk1"/>
                          </a:solidFill>
                        </a:rPr>
                        <a:t>One brief point</a:t>
                      </a:r>
                      <a:endParaRPr sz="135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35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370850">
                <a:tc>
                  <a:txBody>
                    <a:bodyPr/>
                    <a:lstStyle/>
                    <a:p>
                      <a:pPr marL="0" marR="0" lvl="0" indent="0" algn="ctr" rtl="0">
                        <a:spcBef>
                          <a:spcPts val="0"/>
                        </a:spcBef>
                        <a:spcAft>
                          <a:spcPts val="0"/>
                        </a:spcAft>
                        <a:buNone/>
                      </a:pPr>
                      <a:r>
                        <a:rPr lang="en-GB" sz="1350">
                          <a:solidFill>
                            <a:schemeClr val="dk1"/>
                          </a:solidFill>
                        </a:rPr>
                        <a:t>2</a:t>
                      </a:r>
                      <a:endParaRPr sz="135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1350">
                          <a:solidFill>
                            <a:schemeClr val="dk1"/>
                          </a:solidFill>
                        </a:rPr>
                        <a:t>One developed point</a:t>
                      </a:r>
                      <a:br>
                        <a:rPr lang="en-GB" sz="1350">
                          <a:solidFill>
                            <a:schemeClr val="dk1"/>
                          </a:solidFill>
                        </a:rPr>
                      </a:br>
                      <a:r>
                        <a:rPr lang="en-GB" sz="1350" b="1">
                          <a:solidFill>
                            <a:schemeClr val="dk1"/>
                          </a:solidFill>
                        </a:rPr>
                        <a:t>OR</a:t>
                      </a:r>
                      <a:r>
                        <a:rPr lang="en-GB" sz="1350">
                          <a:solidFill>
                            <a:schemeClr val="dk1"/>
                          </a:solidFill>
                        </a:rPr>
                        <a:t/>
                      </a:r>
                      <a:br>
                        <a:rPr lang="en-GB" sz="1350">
                          <a:solidFill>
                            <a:schemeClr val="dk1"/>
                          </a:solidFill>
                        </a:rPr>
                      </a:br>
                      <a:r>
                        <a:rPr lang="en-GB" sz="1350">
                          <a:solidFill>
                            <a:schemeClr val="dk1"/>
                          </a:solidFill>
                        </a:rPr>
                        <a:t>Two brief points</a:t>
                      </a:r>
                      <a:endParaRPr sz="135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35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370850">
                <a:tc>
                  <a:txBody>
                    <a:bodyPr/>
                    <a:lstStyle/>
                    <a:p>
                      <a:pPr marL="0" marR="0" lvl="0" indent="0" algn="ctr" rtl="0">
                        <a:spcBef>
                          <a:spcPts val="0"/>
                        </a:spcBef>
                        <a:spcAft>
                          <a:spcPts val="0"/>
                        </a:spcAft>
                        <a:buNone/>
                      </a:pPr>
                      <a:r>
                        <a:rPr lang="en-GB" sz="1350">
                          <a:solidFill>
                            <a:schemeClr val="dk1"/>
                          </a:solidFill>
                        </a:rPr>
                        <a:t>3</a:t>
                      </a:r>
                      <a:endParaRPr sz="135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1350">
                          <a:solidFill>
                            <a:schemeClr val="dk1"/>
                          </a:solidFill>
                        </a:rPr>
                        <a:t>One brief </a:t>
                      </a:r>
                      <a:r>
                        <a:rPr lang="en-GB" sz="1350" b="1">
                          <a:solidFill>
                            <a:schemeClr val="dk1"/>
                          </a:solidFill>
                        </a:rPr>
                        <a:t>and</a:t>
                      </a:r>
                      <a:r>
                        <a:rPr lang="en-GB" sz="1350">
                          <a:solidFill>
                            <a:schemeClr val="dk1"/>
                          </a:solidFill>
                        </a:rPr>
                        <a:t> one developed point</a:t>
                      </a:r>
                      <a:endParaRPr sz="135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35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370850">
                <a:tc>
                  <a:txBody>
                    <a:bodyPr/>
                    <a:lstStyle/>
                    <a:p>
                      <a:pPr marL="0" marR="0" lvl="0" indent="0" algn="ctr" rtl="0">
                        <a:spcBef>
                          <a:spcPts val="0"/>
                        </a:spcBef>
                        <a:spcAft>
                          <a:spcPts val="0"/>
                        </a:spcAft>
                        <a:buNone/>
                      </a:pPr>
                      <a:r>
                        <a:rPr lang="en-GB" sz="1350">
                          <a:solidFill>
                            <a:schemeClr val="dk1"/>
                          </a:solidFill>
                        </a:rPr>
                        <a:t>4</a:t>
                      </a:r>
                      <a:endParaRPr sz="135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1350">
                          <a:solidFill>
                            <a:schemeClr val="dk1"/>
                          </a:solidFill>
                        </a:rPr>
                        <a:t>Two developed points</a:t>
                      </a:r>
                      <a:endParaRPr sz="135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35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
        <p:nvSpPr>
          <p:cNvPr id="222" name="Shape 222"/>
          <p:cNvSpPr txBox="1"/>
          <p:nvPr/>
        </p:nvSpPr>
        <p:spPr>
          <a:xfrm>
            <a:off x="4205466" y="4900801"/>
            <a:ext cx="2535901" cy="230832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i="1">
                <a:solidFill>
                  <a:schemeClr val="dk1"/>
                </a:solidFill>
                <a:latin typeface="Calibri"/>
                <a:ea typeface="Calibri"/>
                <a:cs typeface="Calibri"/>
                <a:sym typeface="Calibri"/>
              </a:rPr>
              <a:t>One way he opposed was… </a:t>
            </a:r>
            <a:endParaRPr sz="1800" i="1">
              <a:solidFill>
                <a:schemeClr val="dk1"/>
              </a:solidFill>
              <a:latin typeface="Calibri"/>
              <a:ea typeface="Calibri"/>
              <a:cs typeface="Calibri"/>
              <a:sym typeface="Calibri"/>
            </a:endParaRPr>
          </a:p>
          <a:p>
            <a:pPr marL="0" marR="0" lvl="0" indent="0" algn="l" rtl="0">
              <a:spcBef>
                <a:spcPts val="0"/>
              </a:spcBef>
              <a:spcAft>
                <a:spcPts val="0"/>
              </a:spcAft>
              <a:buNone/>
            </a:pPr>
            <a:r>
              <a:rPr lang="en-GB" sz="1800" i="1">
                <a:solidFill>
                  <a:schemeClr val="dk1"/>
                </a:solidFill>
                <a:latin typeface="Calibri"/>
                <a:ea typeface="Calibri"/>
                <a:cs typeface="Calibri"/>
                <a:sym typeface="Calibri"/>
              </a:rPr>
              <a:t>He did this because...</a:t>
            </a:r>
            <a:endParaRPr sz="1800" i="1">
              <a:solidFill>
                <a:schemeClr val="dk1"/>
              </a:solidFill>
              <a:latin typeface="Calibri"/>
              <a:ea typeface="Calibri"/>
              <a:cs typeface="Calibri"/>
              <a:sym typeface="Calibri"/>
            </a:endParaRPr>
          </a:p>
          <a:p>
            <a:pPr marL="0" marR="0" lvl="0" indent="0" algn="l" rtl="0">
              <a:spcBef>
                <a:spcPts val="0"/>
              </a:spcBef>
              <a:spcAft>
                <a:spcPts val="0"/>
              </a:spcAft>
              <a:buNone/>
            </a:pPr>
            <a:endParaRPr sz="1800" i="1">
              <a:solidFill>
                <a:schemeClr val="dk1"/>
              </a:solidFill>
              <a:latin typeface="Calibri"/>
              <a:ea typeface="Calibri"/>
              <a:cs typeface="Calibri"/>
              <a:sym typeface="Calibri"/>
            </a:endParaRPr>
          </a:p>
          <a:p>
            <a:pPr marL="0" marR="0" lvl="0" indent="0" algn="l" rtl="0">
              <a:spcBef>
                <a:spcPts val="0"/>
              </a:spcBef>
              <a:spcAft>
                <a:spcPts val="0"/>
              </a:spcAft>
              <a:buNone/>
            </a:pPr>
            <a:r>
              <a:rPr lang="en-GB" sz="1800" i="1">
                <a:solidFill>
                  <a:schemeClr val="dk1"/>
                </a:solidFill>
                <a:latin typeface="Calibri"/>
                <a:ea typeface="Calibri"/>
                <a:cs typeface="Calibri"/>
                <a:sym typeface="Calibri"/>
              </a:rPr>
              <a:t>A second way he opposed was……</a:t>
            </a:r>
            <a:endParaRPr/>
          </a:p>
          <a:p>
            <a:pPr marL="0" marR="0" lvl="0" indent="0" algn="l" rtl="0">
              <a:spcBef>
                <a:spcPts val="0"/>
              </a:spcBef>
              <a:spcAft>
                <a:spcPts val="0"/>
              </a:spcAft>
              <a:buNone/>
            </a:pPr>
            <a:endParaRPr sz="1800" i="1">
              <a:solidFill>
                <a:schemeClr val="dk1"/>
              </a:solidFill>
              <a:latin typeface="Calibri"/>
              <a:ea typeface="Calibri"/>
              <a:cs typeface="Calibri"/>
              <a:sym typeface="Calibri"/>
            </a:endParaRPr>
          </a:p>
          <a:p>
            <a:pPr marL="0" marR="0" lvl="0" indent="0" algn="l" rtl="0">
              <a:spcBef>
                <a:spcPts val="0"/>
              </a:spcBef>
              <a:spcAft>
                <a:spcPts val="0"/>
              </a:spcAft>
              <a:buNone/>
            </a:pPr>
            <a:r>
              <a:rPr lang="en-GB" sz="1800" i="1">
                <a:solidFill>
                  <a:schemeClr val="dk1"/>
                </a:solidFill>
                <a:latin typeface="Calibri"/>
                <a:ea typeface="Calibri"/>
                <a:cs typeface="Calibri"/>
                <a:sym typeface="Calibri"/>
              </a:rPr>
              <a:t>This was because……….</a:t>
            </a:r>
            <a:endParaRPr sz="1800" i="1">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sldNum" idx="12"/>
          </p:nvPr>
        </p:nvSpPr>
        <p:spPr>
          <a:xfrm>
            <a:off x="4843463" y="6253091"/>
            <a:ext cx="1543050" cy="48683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900">
                <a:solidFill>
                  <a:srgbClr val="888888"/>
                </a:solidFill>
                <a:latin typeface="Calibri"/>
                <a:ea typeface="Calibri"/>
                <a:cs typeface="Calibri"/>
                <a:sym typeface="Calibri"/>
              </a:rPr>
              <a:t>12</a:t>
            </a:fld>
            <a:endParaRPr sz="900">
              <a:solidFill>
                <a:srgbClr val="888888"/>
              </a:solidFill>
              <a:latin typeface="Calibri"/>
              <a:ea typeface="Calibri"/>
              <a:cs typeface="Calibri"/>
              <a:sym typeface="Calibri"/>
            </a:endParaRPr>
          </a:p>
        </p:txBody>
      </p:sp>
      <p:sp>
        <p:nvSpPr>
          <p:cNvPr id="228" name="Shape 228"/>
          <p:cNvSpPr txBox="1"/>
          <p:nvPr/>
        </p:nvSpPr>
        <p:spPr>
          <a:xfrm>
            <a:off x="1841270" y="18373"/>
            <a:ext cx="482453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u="sng">
                <a:solidFill>
                  <a:schemeClr val="dk1"/>
                </a:solidFill>
                <a:latin typeface="Calibri"/>
                <a:ea typeface="Calibri"/>
                <a:cs typeface="Calibri"/>
                <a:sym typeface="Calibri"/>
              </a:rPr>
              <a:t>Week 7: Revision for Knowledge Test </a:t>
            </a:r>
            <a:endParaRPr sz="2400" b="1" u="sng">
              <a:solidFill>
                <a:schemeClr val="dk1"/>
              </a:solidFill>
              <a:latin typeface="Calibri"/>
              <a:ea typeface="Calibri"/>
              <a:cs typeface="Calibri"/>
              <a:sym typeface="Calibri"/>
            </a:endParaRPr>
          </a:p>
        </p:txBody>
      </p:sp>
      <p:sp>
        <p:nvSpPr>
          <p:cNvPr id="229" name="Shape 229"/>
          <p:cNvSpPr txBox="1"/>
          <p:nvPr/>
        </p:nvSpPr>
        <p:spPr>
          <a:xfrm>
            <a:off x="155575" y="50146"/>
            <a:ext cx="1617241" cy="3693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u="sng">
                <a:solidFill>
                  <a:schemeClr val="dk1"/>
                </a:solidFill>
                <a:latin typeface="Calibri"/>
                <a:ea typeface="Calibri"/>
                <a:cs typeface="Calibri"/>
                <a:sym typeface="Calibri"/>
              </a:rPr>
              <a:t>Consolidation</a:t>
            </a:r>
            <a:endParaRPr sz="1800" b="1" u="sng">
              <a:solidFill>
                <a:schemeClr val="dk1"/>
              </a:solidFill>
              <a:latin typeface="Calibri"/>
              <a:ea typeface="Calibri"/>
              <a:cs typeface="Calibri"/>
              <a:sym typeface="Calibri"/>
            </a:endParaRPr>
          </a:p>
        </p:txBody>
      </p:sp>
      <p:sp>
        <p:nvSpPr>
          <p:cNvPr id="230" name="Shape 230"/>
          <p:cNvSpPr txBox="1"/>
          <p:nvPr/>
        </p:nvSpPr>
        <p:spPr>
          <a:xfrm>
            <a:off x="460508" y="7524328"/>
            <a:ext cx="5616624" cy="55399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Parent/ Carer  comments: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1" name="Shape 231"/>
          <p:cNvSpPr txBox="1"/>
          <p:nvPr/>
        </p:nvSpPr>
        <p:spPr>
          <a:xfrm>
            <a:off x="458598" y="8281974"/>
            <a:ext cx="5616624" cy="27699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Date:                              Teacher Signature:</a:t>
            </a:r>
            <a:endParaRPr sz="1200">
              <a:solidFill>
                <a:schemeClr val="dk1"/>
              </a:solidFill>
              <a:latin typeface="Calibri"/>
              <a:ea typeface="Calibri"/>
              <a:cs typeface="Calibri"/>
              <a:sym typeface="Calibri"/>
            </a:endParaRPr>
          </a:p>
        </p:txBody>
      </p:sp>
      <p:sp>
        <p:nvSpPr>
          <p:cNvPr id="232" name="Shape 232"/>
          <p:cNvSpPr txBox="1"/>
          <p:nvPr/>
        </p:nvSpPr>
        <p:spPr>
          <a:xfrm>
            <a:off x="332656" y="611560"/>
            <a:ext cx="6264696" cy="57554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a:solidFill>
                  <a:schemeClr val="dk1"/>
                </a:solidFill>
                <a:latin typeface="Calibri"/>
                <a:ea typeface="Calibri"/>
                <a:cs typeface="Calibri"/>
                <a:sym typeface="Calibri"/>
              </a:rPr>
              <a:t>Use the questions below to test your knowledge  and understanding  of the topic.</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600"/>
              <a:buFont typeface="Calibri"/>
              <a:buAutoNum type="arabicPeriod"/>
            </a:pPr>
            <a:r>
              <a:rPr lang="en-GB" sz="1600">
                <a:solidFill>
                  <a:schemeClr val="dk1"/>
                </a:solidFill>
                <a:latin typeface="Calibri"/>
                <a:ea typeface="Calibri"/>
                <a:cs typeface="Calibri"/>
                <a:sym typeface="Calibri"/>
              </a:rPr>
              <a:t>Describe what is meant by a persons faith.</a:t>
            </a:r>
            <a:endParaRPr/>
          </a:p>
          <a:p>
            <a:pPr marL="0" marR="0" lvl="0" indent="0" algn="l" rtl="0">
              <a:spcBef>
                <a:spcPts val="0"/>
              </a:spcBef>
              <a:spcAft>
                <a:spcPts val="0"/>
              </a:spcAft>
              <a:buNone/>
            </a:pPr>
            <a:r>
              <a:rPr lang="en-GB" sz="1600">
                <a:solidFill>
                  <a:srgbClr val="AEABAB"/>
                </a:solidFill>
                <a:latin typeface="Calibri"/>
                <a:ea typeface="Calibri"/>
                <a:cs typeface="Calibri"/>
                <a:sym typeface="Calibri"/>
              </a:rPr>
              <a:t>_________________________________________________________________________________________________________________________________________________________________________________</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GB" sz="1600">
                <a:solidFill>
                  <a:schemeClr val="dk1"/>
                </a:solidFill>
                <a:latin typeface="Calibri"/>
                <a:ea typeface="Calibri"/>
                <a:cs typeface="Calibri"/>
                <a:sym typeface="Calibri"/>
              </a:rPr>
              <a:t>2. Explain with two reasons why Jesus is important to Christians today</a:t>
            </a:r>
            <a:endParaRPr/>
          </a:p>
          <a:p>
            <a:pPr marL="0" marR="0" lvl="0" indent="0" algn="l" rtl="0">
              <a:spcBef>
                <a:spcPts val="0"/>
              </a:spcBef>
              <a:spcAft>
                <a:spcPts val="0"/>
              </a:spcAft>
              <a:buNone/>
            </a:pPr>
            <a:r>
              <a:rPr lang="en-GB" sz="1600">
                <a:solidFill>
                  <a:srgbClr val="AEABAB"/>
                </a:solidFill>
                <a:latin typeface="Calibri"/>
                <a:ea typeface="Calibri"/>
                <a:cs typeface="Calibri"/>
                <a:sym typeface="Calibr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GB" sz="1600">
                <a:solidFill>
                  <a:schemeClr val="dk1"/>
                </a:solidFill>
                <a:latin typeface="Calibri"/>
                <a:ea typeface="Calibri"/>
                <a:cs typeface="Calibri"/>
                <a:sym typeface="Calibri"/>
              </a:rPr>
              <a:t>3Explain the difference between prejudice and discrimination.</a:t>
            </a:r>
            <a:endParaRPr/>
          </a:p>
          <a:p>
            <a:pPr marL="0" marR="0" lvl="0" indent="0" algn="l" rtl="0">
              <a:spcBef>
                <a:spcPts val="0"/>
              </a:spcBef>
              <a:spcAft>
                <a:spcPts val="0"/>
              </a:spcAft>
              <a:buNone/>
            </a:pPr>
            <a:r>
              <a:rPr lang="en-GB" sz="1600">
                <a:solidFill>
                  <a:srgbClr val="AEABAB"/>
                </a:solidFill>
                <a:latin typeface="Calibri"/>
                <a:ea typeface="Calibri"/>
                <a:cs typeface="Calibri"/>
                <a:sym typeface="Calibr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900">
                <a:solidFill>
                  <a:srgbClr val="888888"/>
                </a:solidFill>
                <a:latin typeface="Calibri"/>
                <a:ea typeface="Calibri"/>
                <a:cs typeface="Calibri"/>
                <a:sym typeface="Calibri"/>
              </a:rPr>
              <a:t>13</a:t>
            </a:fld>
            <a:endParaRPr sz="900">
              <a:solidFill>
                <a:srgbClr val="888888"/>
              </a:solidFill>
              <a:latin typeface="Calibri"/>
              <a:ea typeface="Calibri"/>
              <a:cs typeface="Calibri"/>
              <a:sym typeface="Calibri"/>
            </a:endParaRPr>
          </a:p>
        </p:txBody>
      </p:sp>
      <p:sp>
        <p:nvSpPr>
          <p:cNvPr id="238" name="Shape 238"/>
          <p:cNvSpPr txBox="1"/>
          <p:nvPr/>
        </p:nvSpPr>
        <p:spPr>
          <a:xfrm>
            <a:off x="1841270" y="18373"/>
            <a:ext cx="482453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u="sng">
                <a:solidFill>
                  <a:schemeClr val="dk1"/>
                </a:solidFill>
                <a:latin typeface="Calibri"/>
                <a:ea typeface="Calibri"/>
                <a:cs typeface="Calibri"/>
                <a:sym typeface="Calibri"/>
              </a:rPr>
              <a:t>Week 8: Oscar Romero </a:t>
            </a:r>
            <a:endParaRPr sz="2400" b="1" u="sng">
              <a:solidFill>
                <a:schemeClr val="dk1"/>
              </a:solidFill>
              <a:latin typeface="Calibri"/>
              <a:ea typeface="Calibri"/>
              <a:cs typeface="Calibri"/>
              <a:sym typeface="Calibri"/>
            </a:endParaRPr>
          </a:p>
        </p:txBody>
      </p:sp>
      <p:sp>
        <p:nvSpPr>
          <p:cNvPr id="239" name="Shape 239"/>
          <p:cNvSpPr txBox="1"/>
          <p:nvPr/>
        </p:nvSpPr>
        <p:spPr>
          <a:xfrm>
            <a:off x="155575" y="50146"/>
            <a:ext cx="1617241" cy="3693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u="sng">
                <a:solidFill>
                  <a:schemeClr val="dk1"/>
                </a:solidFill>
                <a:latin typeface="Calibri"/>
                <a:ea typeface="Calibri"/>
                <a:cs typeface="Calibri"/>
                <a:sym typeface="Calibri"/>
              </a:rPr>
              <a:t>Research</a:t>
            </a:r>
            <a:endParaRPr sz="1800" b="1" u="sng">
              <a:solidFill>
                <a:schemeClr val="dk1"/>
              </a:solidFill>
              <a:latin typeface="Calibri"/>
              <a:ea typeface="Calibri"/>
              <a:cs typeface="Calibri"/>
              <a:sym typeface="Calibri"/>
            </a:endParaRPr>
          </a:p>
        </p:txBody>
      </p:sp>
      <p:sp>
        <p:nvSpPr>
          <p:cNvPr id="240" name="Shape 240"/>
          <p:cNvSpPr txBox="1"/>
          <p:nvPr/>
        </p:nvSpPr>
        <p:spPr>
          <a:xfrm>
            <a:off x="458598" y="7487453"/>
            <a:ext cx="5616624" cy="55399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Parent/ Carer  comments: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 name="Shape 241"/>
          <p:cNvSpPr txBox="1"/>
          <p:nvPr/>
        </p:nvSpPr>
        <p:spPr>
          <a:xfrm>
            <a:off x="458598" y="8281974"/>
            <a:ext cx="5616624" cy="27699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Date:                              Teacher Signature:</a:t>
            </a:r>
            <a:endParaRPr sz="1200">
              <a:solidFill>
                <a:schemeClr val="dk1"/>
              </a:solidFill>
              <a:latin typeface="Calibri"/>
              <a:ea typeface="Calibri"/>
              <a:cs typeface="Calibri"/>
              <a:sym typeface="Calibri"/>
            </a:endParaRPr>
          </a:p>
        </p:txBody>
      </p:sp>
      <p:pic>
        <p:nvPicPr>
          <p:cNvPr id="242" name="Shape 242"/>
          <p:cNvPicPr preferRelativeResize="0"/>
          <p:nvPr/>
        </p:nvPicPr>
        <p:blipFill rotWithShape="1">
          <a:blip r:embed="rId3">
            <a:alphaModFix/>
          </a:blip>
          <a:srcRect/>
          <a:stretch/>
        </p:blipFill>
        <p:spPr>
          <a:xfrm>
            <a:off x="5309039" y="50146"/>
            <a:ext cx="1355973" cy="1809551"/>
          </a:xfrm>
          <a:prstGeom prst="rect">
            <a:avLst/>
          </a:prstGeom>
          <a:noFill/>
          <a:ln>
            <a:noFill/>
          </a:ln>
        </p:spPr>
      </p:pic>
      <p:sp>
        <p:nvSpPr>
          <p:cNvPr id="243" name="Shape 243"/>
          <p:cNvSpPr txBox="1"/>
          <p:nvPr/>
        </p:nvSpPr>
        <p:spPr>
          <a:xfrm>
            <a:off x="155575" y="517047"/>
            <a:ext cx="4896544" cy="212365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Oscar Romero worked as a priest in South America.  He took a stand against injustice in South America. He wanted a more balanced distribution of wealth  in the world.</a:t>
            </a:r>
            <a:endParaRPr/>
          </a:p>
          <a:p>
            <a:pPr marL="0" marR="0" lvl="0" indent="0" algn="l" rtl="0">
              <a:spcBef>
                <a:spcPts val="0"/>
              </a:spcBef>
              <a:spcAft>
                <a:spcPts val="0"/>
              </a:spcAft>
              <a:buNone/>
            </a:pPr>
            <a:r>
              <a:rPr lang="en-GB" sz="1200" b="1" u="sng">
                <a:solidFill>
                  <a:schemeClr val="dk1"/>
                </a:solidFill>
                <a:latin typeface="Calibri"/>
                <a:ea typeface="Calibri"/>
                <a:cs typeface="Calibri"/>
                <a:sym typeface="Calibri"/>
              </a:rPr>
              <a:t>Task</a:t>
            </a:r>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Design a symbol suitable for a badge supporting Oscar’s stand against injustice in South America. After drawing your design, explain why you have chosen that symbol.</a:t>
            </a:r>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Use the following websites to help you:</a:t>
            </a:r>
            <a:endParaRPr/>
          </a:p>
          <a:p>
            <a:pPr marL="0" marR="0" lvl="0" indent="0" algn="l" rtl="0">
              <a:spcBef>
                <a:spcPts val="0"/>
              </a:spcBef>
              <a:spcAft>
                <a:spcPts val="0"/>
              </a:spcAft>
              <a:buNone/>
            </a:pPr>
            <a:r>
              <a:rPr lang="en-GB" sz="1200" i="1" u="sng">
                <a:solidFill>
                  <a:schemeClr val="hlink"/>
                </a:solidFill>
                <a:latin typeface="Calibri"/>
                <a:ea typeface="Calibri"/>
                <a:cs typeface="Calibri"/>
                <a:sym typeface="Calibri"/>
                <a:hlinkClick r:id="rId4"/>
              </a:rPr>
              <a:t>https://cafod.org.uk/Education/Secondary-and-youth.../Romero-secondary-resources</a:t>
            </a:r>
            <a:endParaRPr sz="1200" i="1">
              <a:solidFill>
                <a:schemeClr val="dk1"/>
              </a:solidFill>
              <a:latin typeface="Calibri"/>
              <a:ea typeface="Calibri"/>
              <a:cs typeface="Calibri"/>
              <a:sym typeface="Calibri"/>
            </a:endParaRPr>
          </a:p>
          <a:p>
            <a:pPr marL="0" marR="0" lvl="0" indent="0" algn="l" rtl="0">
              <a:spcBef>
                <a:spcPts val="0"/>
              </a:spcBef>
              <a:spcAft>
                <a:spcPts val="0"/>
              </a:spcAft>
              <a:buNone/>
            </a:pPr>
            <a:r>
              <a:rPr lang="en-GB" sz="1200" i="1" u="sng">
                <a:solidFill>
                  <a:schemeClr val="hlink"/>
                </a:solidFill>
                <a:latin typeface="Calibri"/>
                <a:ea typeface="Calibri"/>
                <a:cs typeface="Calibri"/>
                <a:sym typeface="Calibri"/>
                <a:hlinkClick r:id="rId5"/>
              </a:rPr>
              <a:t>https://www.bbc.com/education/clips/zwyjxnb</a:t>
            </a:r>
            <a:endParaRPr sz="1200" i="1">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900">
                <a:solidFill>
                  <a:srgbClr val="888888"/>
                </a:solidFill>
                <a:latin typeface="Calibri"/>
                <a:ea typeface="Calibri"/>
                <a:cs typeface="Calibri"/>
                <a:sym typeface="Calibri"/>
              </a:rPr>
              <a:t>14</a:t>
            </a:fld>
            <a:endParaRPr sz="900">
              <a:solidFill>
                <a:srgbClr val="888888"/>
              </a:solidFill>
              <a:latin typeface="Calibri"/>
              <a:ea typeface="Calibri"/>
              <a:cs typeface="Calibri"/>
              <a:sym typeface="Calibri"/>
            </a:endParaRPr>
          </a:p>
        </p:txBody>
      </p:sp>
      <p:sp>
        <p:nvSpPr>
          <p:cNvPr id="249" name="Shape 249"/>
          <p:cNvSpPr txBox="1"/>
          <p:nvPr/>
        </p:nvSpPr>
        <p:spPr>
          <a:xfrm>
            <a:off x="1841270" y="18373"/>
            <a:ext cx="482453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u="sng">
                <a:solidFill>
                  <a:schemeClr val="dk1"/>
                </a:solidFill>
                <a:latin typeface="Calibri"/>
                <a:ea typeface="Calibri"/>
                <a:cs typeface="Calibri"/>
                <a:sym typeface="Calibri"/>
              </a:rPr>
              <a:t>Week 9: Oscar Romero </a:t>
            </a:r>
            <a:endParaRPr sz="2400" b="1" u="sng">
              <a:solidFill>
                <a:schemeClr val="dk1"/>
              </a:solidFill>
              <a:latin typeface="Calibri"/>
              <a:ea typeface="Calibri"/>
              <a:cs typeface="Calibri"/>
              <a:sym typeface="Calibri"/>
            </a:endParaRPr>
          </a:p>
        </p:txBody>
      </p:sp>
      <p:sp>
        <p:nvSpPr>
          <p:cNvPr id="250" name="Shape 250"/>
          <p:cNvSpPr txBox="1"/>
          <p:nvPr/>
        </p:nvSpPr>
        <p:spPr>
          <a:xfrm>
            <a:off x="155575" y="50146"/>
            <a:ext cx="1617241" cy="3693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u="sng">
                <a:solidFill>
                  <a:schemeClr val="dk1"/>
                </a:solidFill>
                <a:latin typeface="Calibri"/>
                <a:ea typeface="Calibri"/>
                <a:cs typeface="Calibri"/>
                <a:sym typeface="Calibri"/>
              </a:rPr>
              <a:t>Exam Question</a:t>
            </a:r>
            <a:endParaRPr sz="1800" b="1" u="sng">
              <a:solidFill>
                <a:schemeClr val="dk1"/>
              </a:solidFill>
              <a:latin typeface="Calibri"/>
              <a:ea typeface="Calibri"/>
              <a:cs typeface="Calibri"/>
              <a:sym typeface="Calibri"/>
            </a:endParaRPr>
          </a:p>
        </p:txBody>
      </p:sp>
      <p:sp>
        <p:nvSpPr>
          <p:cNvPr id="251" name="Shape 251"/>
          <p:cNvSpPr txBox="1"/>
          <p:nvPr/>
        </p:nvSpPr>
        <p:spPr>
          <a:xfrm>
            <a:off x="155575" y="7668344"/>
            <a:ext cx="5616624" cy="55399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Parent/ Carer  comments: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 name="Shape 252"/>
          <p:cNvSpPr txBox="1"/>
          <p:nvPr/>
        </p:nvSpPr>
        <p:spPr>
          <a:xfrm>
            <a:off x="188640" y="8453797"/>
            <a:ext cx="5616624" cy="27699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Date:                              Teacher Signature:</a:t>
            </a:r>
            <a:endParaRPr sz="1200">
              <a:solidFill>
                <a:schemeClr val="dk1"/>
              </a:solidFill>
              <a:latin typeface="Calibri"/>
              <a:ea typeface="Calibri"/>
              <a:cs typeface="Calibri"/>
              <a:sym typeface="Calibri"/>
            </a:endParaRPr>
          </a:p>
        </p:txBody>
      </p:sp>
      <p:sp>
        <p:nvSpPr>
          <p:cNvPr id="253" name="Shape 253"/>
          <p:cNvSpPr txBox="1"/>
          <p:nvPr/>
        </p:nvSpPr>
        <p:spPr>
          <a:xfrm>
            <a:off x="155574" y="480038"/>
            <a:ext cx="6625827" cy="1015663"/>
          </a:xfrm>
          <a:prstGeom prst="rect">
            <a:avLst/>
          </a:prstGeom>
          <a:solidFill>
            <a:srgbClr val="DDEAF6"/>
          </a:solidFill>
          <a:ln w="9525" cap="flat" cmpd="sng">
            <a:solidFill>
              <a:srgbClr val="2E75B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dirty="0">
                <a:solidFill>
                  <a:schemeClr val="dk1"/>
                </a:solidFill>
                <a:latin typeface="Comic Sans MS"/>
                <a:ea typeface="Comic Sans MS"/>
                <a:cs typeface="Comic Sans MS"/>
                <a:sym typeface="Comic Sans MS"/>
              </a:rPr>
              <a:t>It’s super important that you have practice at writing exam answers. For a five mark question you need to make two detailed points AND refer to scripture or sacred writing. For Christians this is the Bible. There are sentence starters to help you complete the first point.</a:t>
            </a:r>
            <a:endParaRPr dirty="0"/>
          </a:p>
          <a:p>
            <a:pPr marL="0" marR="0" lvl="0" indent="0" algn="l" rtl="0">
              <a:spcBef>
                <a:spcPts val="0"/>
              </a:spcBef>
              <a:spcAft>
                <a:spcPts val="0"/>
              </a:spcAft>
              <a:buNone/>
            </a:pPr>
            <a:r>
              <a:rPr lang="en-GB" sz="1200" b="1" dirty="0">
                <a:solidFill>
                  <a:schemeClr val="dk1"/>
                </a:solidFill>
                <a:latin typeface="Comic Sans MS"/>
                <a:ea typeface="Comic Sans MS"/>
                <a:cs typeface="Comic Sans MS"/>
                <a:sym typeface="Comic Sans MS"/>
              </a:rPr>
              <a:t>Challenge</a:t>
            </a:r>
            <a:r>
              <a:rPr lang="en-GB" sz="1200" dirty="0">
                <a:solidFill>
                  <a:schemeClr val="dk1"/>
                </a:solidFill>
                <a:latin typeface="Comic Sans MS"/>
                <a:ea typeface="Comic Sans MS"/>
                <a:cs typeface="Comic Sans MS"/>
                <a:sym typeface="Comic Sans MS"/>
              </a:rPr>
              <a:t>: Complete a second point</a:t>
            </a:r>
            <a:endParaRPr sz="1200" dirty="0">
              <a:solidFill>
                <a:schemeClr val="dk1"/>
              </a:solidFill>
              <a:latin typeface="Comic Sans MS"/>
              <a:ea typeface="Comic Sans MS"/>
              <a:cs typeface="Comic Sans MS"/>
              <a:sym typeface="Comic Sans MS"/>
            </a:endParaRPr>
          </a:p>
        </p:txBody>
      </p:sp>
      <p:sp>
        <p:nvSpPr>
          <p:cNvPr id="254" name="Shape 254"/>
          <p:cNvSpPr txBox="1"/>
          <p:nvPr/>
        </p:nvSpPr>
        <p:spPr>
          <a:xfrm>
            <a:off x="-27384" y="1503912"/>
            <a:ext cx="6048672" cy="67710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b="1">
                <a:solidFill>
                  <a:schemeClr val="dk1"/>
                </a:solidFill>
                <a:latin typeface="Calibri"/>
                <a:ea typeface="Calibri"/>
                <a:cs typeface="Calibri"/>
                <a:sym typeface="Calibri"/>
              </a:rPr>
              <a:t>4</a:t>
            </a:r>
            <a:r>
              <a:rPr lang="en-GB" sz="1200" b="1">
                <a:solidFill>
                  <a:schemeClr val="dk1"/>
                </a:solidFill>
                <a:latin typeface="Calibri"/>
                <a:ea typeface="Calibri"/>
                <a:cs typeface="Calibri"/>
                <a:sym typeface="Calibri"/>
              </a:rPr>
              <a:t>) Explain how and why Oscar Romero fought for basic human rights.</a:t>
            </a:r>
            <a:endParaRPr/>
          </a:p>
          <a:p>
            <a:pPr marL="0" marR="0" lvl="0" indent="0" algn="l" rtl="0">
              <a:spcBef>
                <a:spcPts val="0"/>
              </a:spcBef>
              <a:spcAft>
                <a:spcPts val="0"/>
              </a:spcAft>
              <a:buNone/>
            </a:pPr>
            <a:r>
              <a:rPr lang="en-GB" sz="1200" b="1">
                <a:solidFill>
                  <a:schemeClr val="dk1"/>
                </a:solidFill>
                <a:latin typeface="Calibri"/>
                <a:ea typeface="Calibri"/>
                <a:cs typeface="Calibri"/>
                <a:sym typeface="Calibri"/>
              </a:rPr>
              <a:t>Refer to scripture or sacred writings in your answer (5)</a:t>
            </a:r>
            <a:endParaRPr/>
          </a:p>
          <a:p>
            <a:pPr marL="0" marR="0" lvl="0" indent="0" algn="l" rtl="0">
              <a:spcBef>
                <a:spcPts val="0"/>
              </a:spcBef>
              <a:spcAft>
                <a:spcPts val="0"/>
              </a:spcAft>
              <a:buNone/>
            </a:pPr>
            <a:endParaRPr sz="1200" b="1">
              <a:solidFill>
                <a:schemeClr val="dk1"/>
              </a:solidFill>
              <a:latin typeface="Calibri"/>
              <a:ea typeface="Calibri"/>
              <a:cs typeface="Calibri"/>
              <a:sym typeface="Calibri"/>
            </a:endParaRPr>
          </a:p>
        </p:txBody>
      </p:sp>
      <p:sp>
        <p:nvSpPr>
          <p:cNvPr id="255" name="Shape 255"/>
          <p:cNvSpPr txBox="1"/>
          <p:nvPr/>
        </p:nvSpPr>
        <p:spPr>
          <a:xfrm>
            <a:off x="-27384" y="1990784"/>
            <a:ext cx="6832469" cy="2862322"/>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GB" sz="1200">
                <a:solidFill>
                  <a:srgbClr val="A5A5A5"/>
                </a:solidFill>
                <a:latin typeface="Calibri"/>
                <a:ea typeface="Calibri"/>
                <a:cs typeface="Calibri"/>
                <a:sym typeface="Calibri"/>
              </a:rPr>
              <a:t>_______________________________________________________________________________________</a:t>
            </a:r>
            <a:endParaRPr/>
          </a:p>
          <a:p>
            <a:pPr marL="0" marR="0" lvl="0" indent="0" algn="l" rtl="0">
              <a:lnSpc>
                <a:spcPct val="150000"/>
              </a:lnSpc>
              <a:spcBef>
                <a:spcPts val="0"/>
              </a:spcBef>
              <a:spcAft>
                <a:spcPts val="0"/>
              </a:spcAft>
              <a:buNone/>
            </a:pPr>
            <a:r>
              <a:rPr lang="en-GB" sz="1200">
                <a:solidFill>
                  <a:srgbClr val="A5A5A5"/>
                </a:solidFill>
                <a:latin typeface="Calibri"/>
                <a:ea typeface="Calibri"/>
                <a:cs typeface="Calibri"/>
                <a:sym typeface="Calibri"/>
              </a:rPr>
              <a:t>_______________________________________________________________________________________</a:t>
            </a:r>
            <a:endParaRPr/>
          </a:p>
          <a:p>
            <a:pPr marL="0" marR="0" lvl="0" indent="0" algn="l" rtl="0">
              <a:lnSpc>
                <a:spcPct val="150000"/>
              </a:lnSpc>
              <a:spcBef>
                <a:spcPts val="0"/>
              </a:spcBef>
              <a:spcAft>
                <a:spcPts val="0"/>
              </a:spcAft>
              <a:buNone/>
            </a:pPr>
            <a:r>
              <a:rPr lang="en-GB" sz="1200">
                <a:solidFill>
                  <a:srgbClr val="A5A5A5"/>
                </a:solidFill>
                <a:latin typeface="Calibri"/>
                <a:ea typeface="Calibri"/>
                <a:cs typeface="Calibri"/>
                <a:sym typeface="Calibri"/>
              </a:rPr>
              <a:t>_______________________________________________________________________________________</a:t>
            </a:r>
            <a:endParaRPr/>
          </a:p>
          <a:p>
            <a:pPr marL="0" marR="0" lvl="0" indent="0" algn="l" rtl="0">
              <a:lnSpc>
                <a:spcPct val="150000"/>
              </a:lnSpc>
              <a:spcBef>
                <a:spcPts val="0"/>
              </a:spcBef>
              <a:spcAft>
                <a:spcPts val="0"/>
              </a:spcAft>
              <a:buNone/>
            </a:pPr>
            <a:r>
              <a:rPr lang="en-GB" sz="1200">
                <a:solidFill>
                  <a:srgbClr val="A5A5A5"/>
                </a:solidFill>
                <a:latin typeface="Calibri"/>
                <a:ea typeface="Calibri"/>
                <a:cs typeface="Calibri"/>
                <a:sym typeface="Calibri"/>
              </a:rPr>
              <a:t>_______________________________________________________________________________________</a:t>
            </a:r>
            <a:endParaRPr/>
          </a:p>
          <a:p>
            <a:pPr marL="0" marR="0" lvl="0" indent="0" algn="l" rtl="0">
              <a:lnSpc>
                <a:spcPct val="150000"/>
              </a:lnSpc>
              <a:spcBef>
                <a:spcPts val="0"/>
              </a:spcBef>
              <a:spcAft>
                <a:spcPts val="0"/>
              </a:spcAft>
              <a:buNone/>
            </a:pPr>
            <a:r>
              <a:rPr lang="en-GB" sz="1200">
                <a:solidFill>
                  <a:srgbClr val="A5A5A5"/>
                </a:solidFill>
                <a:latin typeface="Calibri"/>
                <a:ea typeface="Calibri"/>
                <a:cs typeface="Calibri"/>
                <a:sym typeface="Calibri"/>
              </a:rPr>
              <a:t>_______________________________________________________________________________________</a:t>
            </a:r>
            <a:endParaRPr/>
          </a:p>
          <a:p>
            <a:pPr marL="0" marR="0" lvl="0" indent="0" algn="l" rtl="0">
              <a:lnSpc>
                <a:spcPct val="150000"/>
              </a:lnSpc>
              <a:spcBef>
                <a:spcPts val="0"/>
              </a:spcBef>
              <a:spcAft>
                <a:spcPts val="0"/>
              </a:spcAft>
              <a:buNone/>
            </a:pPr>
            <a:r>
              <a:rPr lang="en-GB" sz="1200">
                <a:solidFill>
                  <a:srgbClr val="A5A5A5"/>
                </a:solidFill>
                <a:latin typeface="Calibri"/>
                <a:ea typeface="Calibri"/>
                <a:cs typeface="Calibri"/>
                <a:sym typeface="Calibri"/>
              </a:rPr>
              <a:t>_______________________________________________________________________________________</a:t>
            </a:r>
            <a:endParaRPr/>
          </a:p>
          <a:p>
            <a:pPr marL="0" marR="0" lvl="0" indent="0" algn="l" rtl="0">
              <a:lnSpc>
                <a:spcPct val="150000"/>
              </a:lnSpc>
              <a:spcBef>
                <a:spcPts val="0"/>
              </a:spcBef>
              <a:spcAft>
                <a:spcPts val="0"/>
              </a:spcAft>
              <a:buNone/>
            </a:pPr>
            <a:r>
              <a:rPr lang="en-GB" sz="1200">
                <a:solidFill>
                  <a:srgbClr val="A5A5A5"/>
                </a:solidFill>
                <a:latin typeface="Calibri"/>
                <a:ea typeface="Calibri"/>
                <a:cs typeface="Calibri"/>
                <a:sym typeface="Calibri"/>
              </a:rPr>
              <a:t>_______________________________________________________________________________________</a:t>
            </a:r>
            <a:endParaRPr/>
          </a:p>
          <a:p>
            <a:pPr marL="0" marR="0" lvl="0" indent="0" algn="l" rtl="0">
              <a:lnSpc>
                <a:spcPct val="150000"/>
              </a:lnSpc>
              <a:spcBef>
                <a:spcPts val="0"/>
              </a:spcBef>
              <a:spcAft>
                <a:spcPts val="0"/>
              </a:spcAft>
              <a:buNone/>
            </a:pPr>
            <a:r>
              <a:rPr lang="en-GB" sz="1200">
                <a:solidFill>
                  <a:srgbClr val="A5A5A5"/>
                </a:solidFill>
                <a:latin typeface="Calibri"/>
                <a:ea typeface="Calibri"/>
                <a:cs typeface="Calibri"/>
                <a:sym typeface="Calibri"/>
              </a:rPr>
              <a:t>_______________________________________________________________________________________</a:t>
            </a:r>
            <a:endParaRPr/>
          </a:p>
          <a:p>
            <a:pPr marL="0" marR="0" lvl="0" indent="0" algn="l" rtl="0">
              <a:lnSpc>
                <a:spcPct val="150000"/>
              </a:lnSpc>
              <a:spcBef>
                <a:spcPts val="0"/>
              </a:spcBef>
              <a:spcAft>
                <a:spcPts val="0"/>
              </a:spcAft>
              <a:buNone/>
            </a:pPr>
            <a:r>
              <a:rPr lang="en-GB" sz="1200">
                <a:solidFill>
                  <a:srgbClr val="A5A5A5"/>
                </a:solidFill>
                <a:latin typeface="Calibri"/>
                <a:ea typeface="Calibri"/>
                <a:cs typeface="Calibri"/>
                <a:sym typeface="Calibri"/>
              </a:rPr>
              <a:t>_______________________________________________________________________________________</a:t>
            </a:r>
            <a:endParaRPr/>
          </a:p>
          <a:p>
            <a:pPr marL="0" marR="0" lvl="0" indent="0" algn="l" rtl="0">
              <a:lnSpc>
                <a:spcPct val="150000"/>
              </a:lnSpc>
              <a:spcBef>
                <a:spcPts val="0"/>
              </a:spcBef>
              <a:spcAft>
                <a:spcPts val="0"/>
              </a:spcAft>
              <a:buNone/>
            </a:pPr>
            <a:r>
              <a:rPr lang="en-GB" sz="1200">
                <a:solidFill>
                  <a:srgbClr val="A5A5A5"/>
                </a:solidFill>
                <a:latin typeface="Calibri"/>
                <a:ea typeface="Calibri"/>
                <a:cs typeface="Calibri"/>
                <a:sym typeface="Calibri"/>
              </a:rPr>
              <a:t>_______________________________________________________________________________________</a:t>
            </a:r>
            <a:endParaRPr sz="1200">
              <a:solidFill>
                <a:srgbClr val="A5A5A5"/>
              </a:solidFill>
              <a:latin typeface="Calibri"/>
              <a:ea typeface="Calibri"/>
              <a:cs typeface="Calibri"/>
              <a:sym typeface="Calibri"/>
            </a:endParaRPr>
          </a:p>
        </p:txBody>
      </p:sp>
      <p:graphicFrame>
        <p:nvGraphicFramePr>
          <p:cNvPr id="256" name="Shape 256"/>
          <p:cNvGraphicFramePr/>
          <p:nvPr/>
        </p:nvGraphicFramePr>
        <p:xfrm>
          <a:off x="97431" y="4850427"/>
          <a:ext cx="4156100" cy="2621340"/>
        </p:xfrm>
        <a:graphic>
          <a:graphicData uri="http://schemas.openxmlformats.org/drawingml/2006/table">
            <a:tbl>
              <a:tblPr firstRow="1" bandRow="1">
                <a:noFill/>
                <a:tableStyleId>{E0302ED6-BB50-4AFB-B0E9-783CADEE696F}</a:tableStyleId>
              </a:tblPr>
              <a:tblGrid>
                <a:gridCol w="589625"/>
                <a:gridCol w="2630375"/>
                <a:gridCol w="936100"/>
              </a:tblGrid>
              <a:tr h="216850">
                <a:tc>
                  <a:txBody>
                    <a:bodyPr/>
                    <a:lstStyle/>
                    <a:p>
                      <a:pPr marL="0" marR="0" lvl="0" indent="0" algn="l" rtl="0">
                        <a:spcBef>
                          <a:spcPts val="0"/>
                        </a:spcBef>
                        <a:spcAft>
                          <a:spcPts val="0"/>
                        </a:spcAft>
                        <a:buNone/>
                      </a:pPr>
                      <a:endParaRPr sz="135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1350">
                          <a:solidFill>
                            <a:schemeClr val="dk1"/>
                          </a:solidFill>
                        </a:rPr>
                        <a:t>Description</a:t>
                      </a:r>
                      <a:endParaRPr sz="135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1350">
                          <a:solidFill>
                            <a:schemeClr val="dk1"/>
                          </a:solidFill>
                        </a:rPr>
                        <a:t>Awarded</a:t>
                      </a:r>
                      <a:endParaRPr sz="135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16850">
                <a:tc>
                  <a:txBody>
                    <a:bodyPr/>
                    <a:lstStyle/>
                    <a:p>
                      <a:pPr marL="0" marR="0" lvl="0" indent="0" algn="ctr" rtl="0">
                        <a:spcBef>
                          <a:spcPts val="0"/>
                        </a:spcBef>
                        <a:spcAft>
                          <a:spcPts val="0"/>
                        </a:spcAft>
                        <a:buNone/>
                      </a:pPr>
                      <a:r>
                        <a:rPr lang="en-GB" sz="1350">
                          <a:solidFill>
                            <a:schemeClr val="dk1"/>
                          </a:solidFill>
                        </a:rPr>
                        <a:t>1</a:t>
                      </a:r>
                      <a:endParaRPr sz="135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1350">
                          <a:solidFill>
                            <a:schemeClr val="dk1"/>
                          </a:solidFill>
                        </a:rPr>
                        <a:t>One brief point</a:t>
                      </a:r>
                      <a:endParaRPr sz="135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35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17075">
                <a:tc>
                  <a:txBody>
                    <a:bodyPr/>
                    <a:lstStyle/>
                    <a:p>
                      <a:pPr marL="0" marR="0" lvl="0" indent="0" algn="ctr" rtl="0">
                        <a:spcBef>
                          <a:spcPts val="0"/>
                        </a:spcBef>
                        <a:spcAft>
                          <a:spcPts val="0"/>
                        </a:spcAft>
                        <a:buNone/>
                      </a:pPr>
                      <a:r>
                        <a:rPr lang="en-GB" sz="1350">
                          <a:solidFill>
                            <a:schemeClr val="dk1"/>
                          </a:solidFill>
                        </a:rPr>
                        <a:t>2</a:t>
                      </a:r>
                      <a:endParaRPr sz="135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1350">
                          <a:solidFill>
                            <a:schemeClr val="dk1"/>
                          </a:solidFill>
                        </a:rPr>
                        <a:t>One developed point</a:t>
                      </a:r>
                      <a:br>
                        <a:rPr lang="en-GB" sz="1350">
                          <a:solidFill>
                            <a:schemeClr val="dk1"/>
                          </a:solidFill>
                        </a:rPr>
                      </a:br>
                      <a:r>
                        <a:rPr lang="en-GB" sz="1350" b="1">
                          <a:solidFill>
                            <a:schemeClr val="dk1"/>
                          </a:solidFill>
                        </a:rPr>
                        <a:t>OR</a:t>
                      </a:r>
                      <a:r>
                        <a:rPr lang="en-GB" sz="1350">
                          <a:solidFill>
                            <a:schemeClr val="dk1"/>
                          </a:solidFill>
                        </a:rPr>
                        <a:t/>
                      </a:r>
                      <a:br>
                        <a:rPr lang="en-GB" sz="1350">
                          <a:solidFill>
                            <a:schemeClr val="dk1"/>
                          </a:solidFill>
                        </a:rPr>
                      </a:br>
                      <a:r>
                        <a:rPr lang="en-GB" sz="1350">
                          <a:solidFill>
                            <a:schemeClr val="dk1"/>
                          </a:solidFill>
                        </a:rPr>
                        <a:t>Two brief points</a:t>
                      </a:r>
                      <a:endParaRPr sz="135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35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16850">
                <a:tc>
                  <a:txBody>
                    <a:bodyPr/>
                    <a:lstStyle/>
                    <a:p>
                      <a:pPr marL="0" marR="0" lvl="0" indent="0" algn="ctr" rtl="0">
                        <a:spcBef>
                          <a:spcPts val="0"/>
                        </a:spcBef>
                        <a:spcAft>
                          <a:spcPts val="0"/>
                        </a:spcAft>
                        <a:buNone/>
                      </a:pPr>
                      <a:r>
                        <a:rPr lang="en-GB" sz="1350">
                          <a:solidFill>
                            <a:schemeClr val="dk1"/>
                          </a:solidFill>
                        </a:rPr>
                        <a:t>3</a:t>
                      </a:r>
                      <a:endParaRPr sz="135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1350">
                          <a:solidFill>
                            <a:schemeClr val="dk1"/>
                          </a:solidFill>
                        </a:rPr>
                        <a:t>Mark</a:t>
                      </a:r>
                      <a:endParaRPr sz="135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35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16850">
                <a:tc>
                  <a:txBody>
                    <a:bodyPr/>
                    <a:lstStyle/>
                    <a:p>
                      <a:pPr marL="0" marR="0" lvl="0" indent="0" algn="ctr" rtl="0">
                        <a:spcBef>
                          <a:spcPts val="0"/>
                        </a:spcBef>
                        <a:spcAft>
                          <a:spcPts val="0"/>
                        </a:spcAft>
                        <a:buNone/>
                      </a:pPr>
                      <a:r>
                        <a:rPr lang="en-GB" sz="1350">
                          <a:solidFill>
                            <a:schemeClr val="dk1"/>
                          </a:solidFill>
                        </a:rPr>
                        <a:t>4</a:t>
                      </a:r>
                      <a:endParaRPr sz="135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1350">
                          <a:solidFill>
                            <a:schemeClr val="dk1"/>
                          </a:solidFill>
                        </a:rPr>
                        <a:t>Two developed points</a:t>
                      </a:r>
                      <a:endParaRPr sz="135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35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528200">
                <a:tc>
                  <a:txBody>
                    <a:bodyPr/>
                    <a:lstStyle/>
                    <a:p>
                      <a:pPr marL="0" marR="0" lvl="0" indent="0" algn="ctr" rtl="0">
                        <a:spcBef>
                          <a:spcPts val="0"/>
                        </a:spcBef>
                        <a:spcAft>
                          <a:spcPts val="0"/>
                        </a:spcAft>
                        <a:buNone/>
                      </a:pPr>
                      <a:r>
                        <a:rPr lang="en-GB" sz="1350">
                          <a:solidFill>
                            <a:schemeClr val="dk1"/>
                          </a:solidFill>
                        </a:rPr>
                        <a:t>5</a:t>
                      </a:r>
                      <a:endParaRPr sz="135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1350" b="0">
                          <a:solidFill>
                            <a:schemeClr val="dk1"/>
                          </a:solidFill>
                        </a:rPr>
                        <a:t>Two developed points </a:t>
                      </a:r>
                      <a:r>
                        <a:rPr lang="en-GB" sz="1350" b="1">
                          <a:solidFill>
                            <a:schemeClr val="dk1"/>
                          </a:solidFill>
                        </a:rPr>
                        <a:t>and</a:t>
                      </a:r>
                      <a:r>
                        <a:rPr lang="en-GB" sz="1350" b="0">
                          <a:solidFill>
                            <a:schemeClr val="dk1"/>
                          </a:solidFill>
                        </a:rPr>
                        <a:t> reference to </a:t>
                      </a:r>
                      <a:r>
                        <a:rPr lang="en-GB" sz="1400" b="0"/>
                        <a:t>scripture or sacred writings </a:t>
                      </a:r>
                      <a:endParaRPr sz="1350" b="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35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
        <p:nvSpPr>
          <p:cNvPr id="257" name="Shape 257"/>
          <p:cNvSpPr txBox="1"/>
          <p:nvPr/>
        </p:nvSpPr>
        <p:spPr>
          <a:xfrm>
            <a:off x="4437112" y="5292080"/>
            <a:ext cx="2344290" cy="184665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i="1">
                <a:solidFill>
                  <a:schemeClr val="dk1"/>
                </a:solidFill>
                <a:latin typeface="Calibri"/>
                <a:ea typeface="Calibri"/>
                <a:cs typeface="Calibri"/>
                <a:sym typeface="Calibri"/>
              </a:rPr>
              <a:t>One way Oscar Romero fought for basic human rights was……..</a:t>
            </a:r>
            <a:endParaRPr/>
          </a:p>
          <a:p>
            <a:pPr marL="0" marR="0" lvl="0" indent="0" algn="l" rtl="0">
              <a:spcBef>
                <a:spcPts val="0"/>
              </a:spcBef>
              <a:spcAft>
                <a:spcPts val="0"/>
              </a:spcAft>
              <a:buNone/>
            </a:pPr>
            <a:r>
              <a:rPr lang="en-GB" sz="1600" i="1">
                <a:solidFill>
                  <a:schemeClr val="dk1"/>
                </a:solidFill>
                <a:latin typeface="Calibri"/>
                <a:ea typeface="Calibri"/>
                <a:cs typeface="Calibri"/>
                <a:sym typeface="Calibri"/>
              </a:rPr>
              <a:t>He did this because in the Bible …………………….</a:t>
            </a:r>
            <a:endParaRPr/>
          </a:p>
          <a:p>
            <a:pPr marL="0" marR="0" lvl="0" indent="0" algn="l" rtl="0">
              <a:spcBef>
                <a:spcPts val="0"/>
              </a:spcBef>
              <a:spcAft>
                <a:spcPts val="0"/>
              </a:spcAft>
              <a:buNone/>
            </a:pPr>
            <a:endParaRPr sz="1600" i="1">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0" y="6300192"/>
            <a:ext cx="7317432" cy="237854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200"/>
              <a:buFont typeface="Calibri"/>
              <a:buNone/>
            </a:pPr>
            <a:r>
              <a:rPr lang="en-GB" sz="1200" b="1" i="0" u="none" strike="noStrike" cap="none">
                <a:solidFill>
                  <a:schemeClr val="dk1"/>
                </a:solidFill>
                <a:latin typeface="Calibri"/>
                <a:ea typeface="Calibri"/>
                <a:cs typeface="Calibri"/>
                <a:sym typeface="Calibri"/>
              </a:rPr>
              <a:t>The Purpose of Home Learning …… p3 </a:t>
            </a:r>
            <a:br>
              <a:rPr lang="en-GB" sz="1200" b="1" i="0" u="none" strike="noStrike" cap="none">
                <a:solidFill>
                  <a:schemeClr val="dk1"/>
                </a:solidFill>
                <a:latin typeface="Calibri"/>
                <a:ea typeface="Calibri"/>
                <a:cs typeface="Calibri"/>
                <a:sym typeface="Calibri"/>
              </a:rPr>
            </a:br>
            <a:r>
              <a:rPr lang="en-GB" sz="1200" b="1" i="0" u="none" strike="noStrike" cap="none">
                <a:solidFill>
                  <a:schemeClr val="dk1"/>
                </a:solidFill>
                <a:latin typeface="Calibri"/>
                <a:ea typeface="Calibri"/>
                <a:cs typeface="Calibri"/>
                <a:sym typeface="Calibri"/>
              </a:rPr>
              <a:t>What is Faith?… p4</a:t>
            </a:r>
            <a:br>
              <a:rPr lang="en-GB" sz="1200" b="1" i="0" u="none" strike="noStrike" cap="none">
                <a:solidFill>
                  <a:schemeClr val="dk1"/>
                </a:solidFill>
                <a:latin typeface="Calibri"/>
                <a:ea typeface="Calibri"/>
                <a:cs typeface="Calibri"/>
                <a:sym typeface="Calibri"/>
              </a:rPr>
            </a:br>
            <a:r>
              <a:rPr lang="en-GB" sz="1200" b="0" i="0" u="none" strike="noStrike" cap="none">
                <a:solidFill>
                  <a:schemeClr val="dk1"/>
                </a:solidFill>
                <a:latin typeface="Calibri"/>
                <a:ea typeface="Calibri"/>
                <a:cs typeface="Calibri"/>
                <a:sym typeface="Calibri"/>
              </a:rPr>
              <a:t>To be completed Week 1</a:t>
            </a:r>
            <a:r>
              <a:rPr lang="en-GB" sz="1200" b="1" i="0" u="none" strike="noStrike" cap="none">
                <a:solidFill>
                  <a:srgbClr val="FF0000"/>
                </a:solidFill>
                <a:latin typeface="Calibri"/>
                <a:ea typeface="Calibri"/>
                <a:cs typeface="Calibri"/>
                <a:sym typeface="Calibri"/>
              </a:rPr>
              <a:t/>
            </a:r>
            <a:br>
              <a:rPr lang="en-GB" sz="1200" b="1" i="0" u="none" strike="noStrike" cap="none">
                <a:solidFill>
                  <a:srgbClr val="FF0000"/>
                </a:solidFill>
                <a:latin typeface="Calibri"/>
                <a:ea typeface="Calibri"/>
                <a:cs typeface="Calibri"/>
                <a:sym typeface="Calibri"/>
              </a:rPr>
            </a:br>
            <a:r>
              <a:rPr lang="en-GB" sz="1200" b="1" i="0" u="none" strike="noStrike" cap="none">
                <a:solidFill>
                  <a:schemeClr val="dk1"/>
                </a:solidFill>
                <a:latin typeface="Calibri"/>
                <a:ea typeface="Calibri"/>
                <a:cs typeface="Calibri"/>
                <a:sym typeface="Calibri"/>
              </a:rPr>
              <a:t>Belief in Action… p 5-6</a:t>
            </a:r>
            <a:br>
              <a:rPr lang="en-GB" sz="1200" b="1" i="0" u="none" strike="noStrike" cap="none">
                <a:solidFill>
                  <a:schemeClr val="dk1"/>
                </a:solidFill>
                <a:latin typeface="Calibri"/>
                <a:ea typeface="Calibri"/>
                <a:cs typeface="Calibri"/>
                <a:sym typeface="Calibri"/>
              </a:rPr>
            </a:br>
            <a:r>
              <a:rPr lang="en-GB" sz="1200" b="0" i="0" u="none" strike="noStrike" cap="none">
                <a:solidFill>
                  <a:schemeClr val="dk1"/>
                </a:solidFill>
                <a:latin typeface="Calibri"/>
                <a:ea typeface="Calibri"/>
                <a:cs typeface="Calibri"/>
                <a:sym typeface="Calibri"/>
              </a:rPr>
              <a:t>To be completed Week  2</a:t>
            </a:r>
            <a:r>
              <a:rPr lang="en-GB" sz="1200" b="1" i="0" u="none" strike="noStrike" cap="none">
                <a:solidFill>
                  <a:srgbClr val="FF0000"/>
                </a:solidFill>
                <a:latin typeface="Calibri"/>
                <a:ea typeface="Calibri"/>
                <a:cs typeface="Calibri"/>
                <a:sym typeface="Calibri"/>
              </a:rPr>
              <a:t/>
            </a:r>
            <a:br>
              <a:rPr lang="en-GB" sz="1200" b="1" i="0" u="none" strike="noStrike" cap="none">
                <a:solidFill>
                  <a:srgbClr val="FF0000"/>
                </a:solidFill>
                <a:latin typeface="Calibri"/>
                <a:ea typeface="Calibri"/>
                <a:cs typeface="Calibri"/>
                <a:sym typeface="Calibri"/>
              </a:rPr>
            </a:br>
            <a:r>
              <a:rPr lang="en-GB" sz="1200" b="1" i="0" u="none" strike="noStrike" cap="none">
                <a:solidFill>
                  <a:schemeClr val="dk1"/>
                </a:solidFill>
                <a:latin typeface="Calibri"/>
                <a:ea typeface="Calibri"/>
                <a:cs typeface="Calibri"/>
                <a:sym typeface="Calibri"/>
              </a:rPr>
              <a:t>Beliefs about Jesus… p7-8</a:t>
            </a:r>
            <a:br>
              <a:rPr lang="en-GB" sz="1200" b="1" i="0" u="none" strike="noStrike" cap="none">
                <a:solidFill>
                  <a:schemeClr val="dk1"/>
                </a:solidFill>
                <a:latin typeface="Calibri"/>
                <a:ea typeface="Calibri"/>
                <a:cs typeface="Calibri"/>
                <a:sym typeface="Calibri"/>
              </a:rPr>
            </a:br>
            <a:r>
              <a:rPr lang="en-GB" sz="1200" b="0" i="0" u="none" strike="noStrike" cap="none">
                <a:solidFill>
                  <a:schemeClr val="dk1"/>
                </a:solidFill>
                <a:latin typeface="Calibri"/>
                <a:ea typeface="Calibri"/>
                <a:cs typeface="Calibri"/>
                <a:sym typeface="Calibri"/>
              </a:rPr>
              <a:t>To be completed Week  3</a:t>
            </a:r>
            <a:r>
              <a:rPr lang="en-GB" sz="1200" b="1" i="0" u="none" strike="noStrike" cap="none">
                <a:solidFill>
                  <a:schemeClr val="dk1"/>
                </a:solidFill>
                <a:latin typeface="Calibri"/>
                <a:ea typeface="Calibri"/>
                <a:cs typeface="Calibri"/>
                <a:sym typeface="Calibri"/>
              </a:rPr>
              <a:t/>
            </a:r>
            <a:br>
              <a:rPr lang="en-GB" sz="1200" b="1" i="0" u="none" strike="noStrike" cap="none">
                <a:solidFill>
                  <a:schemeClr val="dk1"/>
                </a:solidFill>
                <a:latin typeface="Calibri"/>
                <a:ea typeface="Calibri"/>
                <a:cs typeface="Calibri"/>
                <a:sym typeface="Calibri"/>
              </a:rPr>
            </a:br>
            <a:r>
              <a:rPr lang="en-GB" sz="1200" b="1" i="0" u="none" strike="noStrike" cap="none">
                <a:solidFill>
                  <a:schemeClr val="dk1"/>
                </a:solidFill>
                <a:latin typeface="Calibri"/>
                <a:ea typeface="Calibri"/>
                <a:cs typeface="Calibri"/>
                <a:sym typeface="Calibri"/>
              </a:rPr>
              <a:t>Christians Today  …p9</a:t>
            </a:r>
            <a:br>
              <a:rPr lang="en-GB" sz="1200" b="1" i="0" u="none" strike="noStrike" cap="none">
                <a:solidFill>
                  <a:schemeClr val="dk1"/>
                </a:solidFill>
                <a:latin typeface="Calibri"/>
                <a:ea typeface="Calibri"/>
                <a:cs typeface="Calibri"/>
                <a:sym typeface="Calibri"/>
              </a:rPr>
            </a:br>
            <a:r>
              <a:rPr lang="en-GB" sz="1200" b="0" i="0" u="none" strike="noStrike" cap="none">
                <a:solidFill>
                  <a:schemeClr val="dk1"/>
                </a:solidFill>
                <a:latin typeface="Calibri"/>
                <a:ea typeface="Calibri"/>
                <a:cs typeface="Calibri"/>
                <a:sym typeface="Calibri"/>
              </a:rPr>
              <a:t>To be completed Week  4</a:t>
            </a:r>
            <a:r>
              <a:rPr lang="en-GB" sz="1200" b="1" i="0" u="none" strike="noStrike" cap="none">
                <a:solidFill>
                  <a:schemeClr val="dk1"/>
                </a:solidFill>
                <a:latin typeface="Calibri"/>
                <a:ea typeface="Calibri"/>
                <a:cs typeface="Calibri"/>
                <a:sym typeface="Calibri"/>
              </a:rPr>
              <a:t/>
            </a:r>
            <a:br>
              <a:rPr lang="en-GB" sz="1200" b="1" i="0" u="none" strike="noStrike" cap="none">
                <a:solidFill>
                  <a:schemeClr val="dk1"/>
                </a:solidFill>
                <a:latin typeface="Calibri"/>
                <a:ea typeface="Calibri"/>
                <a:cs typeface="Calibri"/>
                <a:sym typeface="Calibri"/>
              </a:rPr>
            </a:br>
            <a:r>
              <a:rPr lang="en-GB" sz="1200" b="1" i="0" u="none" strike="noStrike" cap="none">
                <a:solidFill>
                  <a:schemeClr val="dk1"/>
                </a:solidFill>
                <a:latin typeface="Calibri"/>
                <a:ea typeface="Calibri"/>
                <a:cs typeface="Calibri"/>
                <a:sym typeface="Calibri"/>
              </a:rPr>
              <a:t>Martin Luther King  Research.… p10</a:t>
            </a:r>
            <a:br>
              <a:rPr lang="en-GB" sz="1200" b="1" i="0" u="none" strike="noStrike" cap="none">
                <a:solidFill>
                  <a:schemeClr val="dk1"/>
                </a:solidFill>
                <a:latin typeface="Calibri"/>
                <a:ea typeface="Calibri"/>
                <a:cs typeface="Calibri"/>
                <a:sym typeface="Calibri"/>
              </a:rPr>
            </a:br>
            <a:r>
              <a:rPr lang="en-GB" sz="1200" b="0" i="0" u="none" strike="noStrike" cap="none">
                <a:solidFill>
                  <a:schemeClr val="dk1"/>
                </a:solidFill>
                <a:latin typeface="Calibri"/>
                <a:ea typeface="Calibri"/>
                <a:cs typeface="Calibri"/>
                <a:sym typeface="Calibri"/>
              </a:rPr>
              <a:t>To be completed Week 5</a:t>
            </a:r>
            <a:br>
              <a:rPr lang="en-GB" sz="1200" b="0" i="0" u="none" strike="noStrike" cap="none">
                <a:solidFill>
                  <a:schemeClr val="dk1"/>
                </a:solidFill>
                <a:latin typeface="Calibri"/>
                <a:ea typeface="Calibri"/>
                <a:cs typeface="Calibri"/>
                <a:sym typeface="Calibri"/>
              </a:rPr>
            </a:br>
            <a:r>
              <a:rPr lang="en-GB" sz="1200" b="1" i="0" u="none" strike="noStrike" cap="none">
                <a:solidFill>
                  <a:schemeClr val="dk1"/>
                </a:solidFill>
                <a:latin typeface="Calibri"/>
                <a:ea typeface="Calibri"/>
                <a:cs typeface="Calibri"/>
                <a:sym typeface="Calibri"/>
              </a:rPr>
              <a:t>Martin Luther King II…. P11</a:t>
            </a:r>
            <a:br>
              <a:rPr lang="en-GB" sz="1200" b="1" i="0" u="none" strike="noStrike" cap="none">
                <a:solidFill>
                  <a:schemeClr val="dk1"/>
                </a:solidFill>
                <a:latin typeface="Calibri"/>
                <a:ea typeface="Calibri"/>
                <a:cs typeface="Calibri"/>
                <a:sym typeface="Calibri"/>
              </a:rPr>
            </a:br>
            <a:r>
              <a:rPr lang="en-GB" sz="1200" b="0" i="0" u="none" strike="noStrike" cap="none">
                <a:solidFill>
                  <a:schemeClr val="dk1"/>
                </a:solidFill>
                <a:latin typeface="Calibri"/>
                <a:ea typeface="Calibri"/>
                <a:cs typeface="Calibri"/>
                <a:sym typeface="Calibri"/>
              </a:rPr>
              <a:t>To be completed Week 6</a:t>
            </a:r>
            <a:br>
              <a:rPr lang="en-GB" sz="1200" b="0" i="0" u="none" strike="noStrike" cap="none">
                <a:solidFill>
                  <a:schemeClr val="dk1"/>
                </a:solidFill>
                <a:latin typeface="Calibri"/>
                <a:ea typeface="Calibri"/>
                <a:cs typeface="Calibri"/>
                <a:sym typeface="Calibri"/>
              </a:rPr>
            </a:br>
            <a:r>
              <a:rPr lang="en-GB" sz="1200" b="1" i="0" u="none" strike="noStrike" cap="none">
                <a:solidFill>
                  <a:schemeClr val="dk1"/>
                </a:solidFill>
                <a:latin typeface="Calibri"/>
                <a:ea typeface="Calibri"/>
                <a:cs typeface="Calibri"/>
                <a:sym typeface="Calibri"/>
              </a:rPr>
              <a:t>Revision for Knowledge Test …..p12</a:t>
            </a:r>
            <a:r>
              <a:rPr lang="en-GB" sz="1200" b="0" i="0" u="none" strike="noStrike" cap="none">
                <a:solidFill>
                  <a:schemeClr val="dk1"/>
                </a:solidFill>
                <a:latin typeface="Calibri"/>
                <a:ea typeface="Calibri"/>
                <a:cs typeface="Calibri"/>
                <a:sym typeface="Calibri"/>
              </a:rPr>
              <a:t/>
            </a:r>
            <a:br>
              <a:rPr lang="en-GB" sz="1200" b="0" i="0" u="none" strike="noStrike" cap="none">
                <a:solidFill>
                  <a:schemeClr val="dk1"/>
                </a:solidFill>
                <a:latin typeface="Calibri"/>
                <a:ea typeface="Calibri"/>
                <a:cs typeface="Calibri"/>
                <a:sym typeface="Calibri"/>
              </a:rPr>
            </a:br>
            <a:r>
              <a:rPr lang="en-GB" sz="1200" b="0" i="0" u="none" strike="noStrike" cap="none">
                <a:solidFill>
                  <a:schemeClr val="dk1"/>
                </a:solidFill>
                <a:latin typeface="Calibri"/>
                <a:ea typeface="Calibri"/>
                <a:cs typeface="Calibri"/>
                <a:sym typeface="Calibri"/>
              </a:rPr>
              <a:t>To be completed Week 7</a:t>
            </a:r>
            <a:br>
              <a:rPr lang="en-GB" sz="1200" b="0" i="0" u="none" strike="noStrike" cap="none">
                <a:solidFill>
                  <a:schemeClr val="dk1"/>
                </a:solidFill>
                <a:latin typeface="Calibri"/>
                <a:ea typeface="Calibri"/>
                <a:cs typeface="Calibri"/>
                <a:sym typeface="Calibri"/>
              </a:rPr>
            </a:br>
            <a:r>
              <a:rPr lang="en-GB" sz="1200" b="1" i="0" u="none" strike="noStrike" cap="none">
                <a:solidFill>
                  <a:schemeClr val="dk1"/>
                </a:solidFill>
                <a:latin typeface="Calibri"/>
                <a:ea typeface="Calibri"/>
                <a:cs typeface="Calibri"/>
                <a:sym typeface="Calibri"/>
              </a:rPr>
              <a:t>Oscar Romero Research…. P13</a:t>
            </a:r>
            <a:br>
              <a:rPr lang="en-GB" sz="1200" b="1" i="0" u="none" strike="noStrike" cap="none">
                <a:solidFill>
                  <a:schemeClr val="dk1"/>
                </a:solidFill>
                <a:latin typeface="Calibri"/>
                <a:ea typeface="Calibri"/>
                <a:cs typeface="Calibri"/>
                <a:sym typeface="Calibri"/>
              </a:rPr>
            </a:br>
            <a:r>
              <a:rPr lang="en-GB" sz="1200" b="0" i="0" u="none" strike="noStrike" cap="none">
                <a:solidFill>
                  <a:schemeClr val="dk1"/>
                </a:solidFill>
                <a:latin typeface="Calibri"/>
                <a:ea typeface="Calibri"/>
                <a:cs typeface="Calibri"/>
                <a:sym typeface="Calibri"/>
              </a:rPr>
              <a:t>To be completed Week 8</a:t>
            </a:r>
            <a:br>
              <a:rPr lang="en-GB" sz="1200" b="0" i="0" u="none" strike="noStrike" cap="none">
                <a:solidFill>
                  <a:schemeClr val="dk1"/>
                </a:solidFill>
                <a:latin typeface="Calibri"/>
                <a:ea typeface="Calibri"/>
                <a:cs typeface="Calibri"/>
                <a:sym typeface="Calibri"/>
              </a:rPr>
            </a:br>
            <a:r>
              <a:rPr lang="en-GB" sz="1200" b="1" i="0" u="none" strike="noStrike" cap="none">
                <a:solidFill>
                  <a:schemeClr val="dk1"/>
                </a:solidFill>
                <a:latin typeface="Calibri"/>
                <a:ea typeface="Calibri"/>
                <a:cs typeface="Calibri"/>
                <a:sym typeface="Calibri"/>
              </a:rPr>
              <a:t>Oscar Romero II ….p14</a:t>
            </a:r>
            <a:r>
              <a:rPr lang="en-GB" sz="1200" b="0" i="0" u="none" strike="noStrike" cap="none">
                <a:solidFill>
                  <a:schemeClr val="dk1"/>
                </a:solidFill>
                <a:latin typeface="Calibri"/>
                <a:ea typeface="Calibri"/>
                <a:cs typeface="Calibri"/>
                <a:sym typeface="Calibri"/>
              </a:rPr>
              <a:t/>
            </a:r>
            <a:br>
              <a:rPr lang="en-GB" sz="1200" b="0" i="0" u="none" strike="noStrike" cap="none">
                <a:solidFill>
                  <a:schemeClr val="dk1"/>
                </a:solidFill>
                <a:latin typeface="Calibri"/>
                <a:ea typeface="Calibri"/>
                <a:cs typeface="Calibri"/>
                <a:sym typeface="Calibri"/>
              </a:rPr>
            </a:br>
            <a:r>
              <a:rPr lang="en-GB" sz="1200" b="0" i="0" u="none" strike="noStrike" cap="none">
                <a:solidFill>
                  <a:schemeClr val="dk1"/>
                </a:solidFill>
                <a:latin typeface="Calibri"/>
                <a:ea typeface="Calibri"/>
                <a:cs typeface="Calibri"/>
                <a:sym typeface="Calibri"/>
              </a:rPr>
              <a:t>To be completed Week 9</a:t>
            </a:r>
            <a:br>
              <a:rPr lang="en-GB" sz="1200" b="0" i="0" u="none" strike="noStrike" cap="none">
                <a:solidFill>
                  <a:schemeClr val="dk1"/>
                </a:solidFill>
                <a:latin typeface="Calibri"/>
                <a:ea typeface="Calibri"/>
                <a:cs typeface="Calibri"/>
                <a:sym typeface="Calibri"/>
              </a:rPr>
            </a:br>
            <a:r>
              <a:rPr lang="en-GB" sz="1200" b="0" i="0" u="none" strike="noStrike" cap="none">
                <a:solidFill>
                  <a:schemeClr val="dk1"/>
                </a:solidFill>
                <a:latin typeface="Calibri"/>
                <a:ea typeface="Calibri"/>
                <a:cs typeface="Calibri"/>
                <a:sym typeface="Calibri"/>
              </a:rPr>
              <a:t/>
            </a:r>
            <a:br>
              <a:rPr lang="en-GB" sz="1200" b="0" i="0" u="none" strike="noStrike" cap="none">
                <a:solidFill>
                  <a:schemeClr val="dk1"/>
                </a:solidFill>
                <a:latin typeface="Calibri"/>
                <a:ea typeface="Calibri"/>
                <a:cs typeface="Calibri"/>
                <a:sym typeface="Calibri"/>
              </a:rPr>
            </a:br>
            <a:endParaRPr sz="1200" b="1" i="0" u="none" strike="noStrike" cap="none">
              <a:solidFill>
                <a:schemeClr val="dk1"/>
              </a:solidFill>
              <a:latin typeface="Calibri"/>
              <a:ea typeface="Calibri"/>
              <a:cs typeface="Calibri"/>
              <a:sym typeface="Calibri"/>
            </a:endParaRPr>
          </a:p>
        </p:txBody>
      </p:sp>
      <p:sp>
        <p:nvSpPr>
          <p:cNvPr id="106" name="Shape 106"/>
          <p:cNvSpPr/>
          <p:nvPr/>
        </p:nvSpPr>
        <p:spPr>
          <a:xfrm>
            <a:off x="1904490" y="-104394"/>
            <a:ext cx="2273636"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400" b="1" u="sng">
                <a:solidFill>
                  <a:srgbClr val="000000"/>
                </a:solidFill>
                <a:latin typeface="Calibri"/>
                <a:ea typeface="Calibri"/>
                <a:cs typeface="Calibri"/>
                <a:sym typeface="Calibri"/>
              </a:rPr>
              <a:t>Contents</a:t>
            </a:r>
            <a:endParaRPr/>
          </a:p>
        </p:txBody>
      </p:sp>
      <p:sp>
        <p:nvSpPr>
          <p:cNvPr id="107" name="Shape 107"/>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900">
                <a:solidFill>
                  <a:srgbClr val="888888"/>
                </a:solidFill>
                <a:latin typeface="Calibri"/>
                <a:ea typeface="Calibri"/>
                <a:cs typeface="Calibri"/>
                <a:sym typeface="Calibri"/>
              </a:rPr>
              <a:t>2</a:t>
            </a:fld>
            <a:endParaRPr sz="900">
              <a:solidFill>
                <a:srgbClr val="888888"/>
              </a:solidFill>
              <a:latin typeface="Calibri"/>
              <a:ea typeface="Calibri"/>
              <a:cs typeface="Calibri"/>
              <a:sym typeface="Calibri"/>
            </a:endParaRPr>
          </a:p>
        </p:txBody>
      </p:sp>
      <p:sp>
        <p:nvSpPr>
          <p:cNvPr id="108" name="Shape 108"/>
          <p:cNvSpPr/>
          <p:nvPr/>
        </p:nvSpPr>
        <p:spPr>
          <a:xfrm>
            <a:off x="332146" y="3923928"/>
            <a:ext cx="6264696" cy="1815882"/>
          </a:xfrm>
          <a:prstGeom prst="rect">
            <a:avLst/>
          </a:prstGeom>
          <a:noFill/>
          <a:ln>
            <a:noFill/>
          </a:ln>
        </p:spPr>
        <p:txBody>
          <a:bodyPr spcFirstLastPara="1" wrap="square" lIns="91425" tIns="45700" rIns="91425" bIns="45700" anchor="ctr" anchorCtr="0">
            <a:noAutofit/>
          </a:bodyPr>
          <a:lstStyle/>
          <a:p>
            <a:pPr marL="0" marR="0" lvl="0" indent="-88900" algn="l" rtl="0">
              <a:lnSpc>
                <a:spcPct val="100000"/>
              </a:lnSpc>
              <a:spcBef>
                <a:spcPts val="0"/>
              </a:spcBef>
              <a:spcAft>
                <a:spcPts val="0"/>
              </a:spcAft>
              <a:buClr>
                <a:schemeClr val="dk1"/>
              </a:buClr>
              <a:buSzPts val="1400"/>
              <a:buFont typeface="Calibri"/>
              <a:buChar char="•"/>
            </a:pPr>
            <a:r>
              <a:rPr lang="en-GB" sz="1400" b="0" i="0" u="none" strike="noStrike" cap="none">
                <a:solidFill>
                  <a:schemeClr val="dk1"/>
                </a:solidFill>
                <a:latin typeface="Calibri"/>
                <a:ea typeface="Calibri"/>
                <a:cs typeface="Calibri"/>
                <a:sym typeface="Calibri"/>
              </a:rPr>
              <a:t>Following this, the teacher will re-teach areas of underachievement, as identified during the assessment week, during the Super Teaching week. </a:t>
            </a:r>
            <a:endParaRPr sz="1400" b="0" i="0" u="none" strike="noStrike" cap="none">
              <a:solidFill>
                <a:schemeClr val="dk1"/>
              </a:solidFill>
              <a:latin typeface="Arial"/>
              <a:ea typeface="Arial"/>
              <a:cs typeface="Arial"/>
              <a:sym typeface="Arial"/>
            </a:endParaRPr>
          </a:p>
          <a:p>
            <a:pPr marL="0" marR="0" lvl="0" indent="-88900" algn="l" rtl="0">
              <a:lnSpc>
                <a:spcPct val="100000"/>
              </a:lnSpc>
              <a:spcBef>
                <a:spcPts val="0"/>
              </a:spcBef>
              <a:spcAft>
                <a:spcPts val="0"/>
              </a:spcAft>
              <a:buClr>
                <a:schemeClr val="dk1"/>
              </a:buClr>
              <a:buSzPts val="1400"/>
              <a:buFont typeface="Calibri"/>
              <a:buChar char="•"/>
            </a:pPr>
            <a:r>
              <a:rPr lang="en-GB" sz="1400" b="0" i="0" u="none" strike="noStrike" cap="none">
                <a:solidFill>
                  <a:schemeClr val="dk1"/>
                </a:solidFill>
                <a:latin typeface="Calibri"/>
                <a:ea typeface="Calibri"/>
                <a:cs typeface="Calibri"/>
                <a:sym typeface="Calibri"/>
              </a:rPr>
              <a:t>The tasks labelled as “</a:t>
            </a:r>
            <a:r>
              <a:rPr lang="en-GB" sz="1400" b="1" i="0" u="none" strike="noStrike" cap="none">
                <a:solidFill>
                  <a:schemeClr val="dk1"/>
                </a:solidFill>
                <a:latin typeface="Calibri"/>
                <a:ea typeface="Calibri"/>
                <a:cs typeface="Calibri"/>
                <a:sym typeface="Calibri"/>
              </a:rPr>
              <a:t>consolidation tasks</a:t>
            </a:r>
            <a:r>
              <a:rPr lang="en-GB" sz="1400" b="0" i="0" u="none" strike="noStrike" cap="none">
                <a:solidFill>
                  <a:schemeClr val="dk1"/>
                </a:solidFill>
                <a:latin typeface="Calibri"/>
                <a:ea typeface="Calibri"/>
                <a:cs typeface="Calibri"/>
                <a:sym typeface="Calibri"/>
              </a:rPr>
              <a:t>” mean that students should be able to complete them using their knowledge from lessons.</a:t>
            </a:r>
            <a:endParaRPr sz="1400" b="0" i="0" u="none" strike="noStrike" cap="none">
              <a:solidFill>
                <a:schemeClr val="dk1"/>
              </a:solidFill>
              <a:latin typeface="Arial"/>
              <a:ea typeface="Arial"/>
              <a:cs typeface="Arial"/>
              <a:sym typeface="Arial"/>
            </a:endParaRPr>
          </a:p>
          <a:p>
            <a:pPr marL="0" marR="0" lvl="0" indent="-88900" algn="l" rtl="0">
              <a:lnSpc>
                <a:spcPct val="100000"/>
              </a:lnSpc>
              <a:spcBef>
                <a:spcPts val="0"/>
              </a:spcBef>
              <a:spcAft>
                <a:spcPts val="0"/>
              </a:spcAft>
              <a:buClr>
                <a:schemeClr val="dk1"/>
              </a:buClr>
              <a:buSzPts val="1400"/>
              <a:buFont typeface="Calibri"/>
              <a:buChar char="•"/>
            </a:pPr>
            <a:r>
              <a:rPr lang="en-GB" sz="1400" b="0" i="0" u="none" strike="noStrike" cap="none">
                <a:solidFill>
                  <a:schemeClr val="dk1"/>
                </a:solidFill>
                <a:latin typeface="Calibri"/>
                <a:ea typeface="Calibri"/>
                <a:cs typeface="Calibri"/>
                <a:sym typeface="Calibri"/>
              </a:rPr>
              <a:t>There are also tasks labelled, “</a:t>
            </a:r>
            <a:r>
              <a:rPr lang="en-GB" sz="1400" b="1" i="0" u="none" strike="noStrike" cap="none">
                <a:solidFill>
                  <a:schemeClr val="dk1"/>
                </a:solidFill>
                <a:latin typeface="Calibri"/>
                <a:ea typeface="Calibri"/>
                <a:cs typeface="Calibri"/>
                <a:sym typeface="Calibri"/>
              </a:rPr>
              <a:t>research tasks</a:t>
            </a:r>
            <a:r>
              <a:rPr lang="en-GB" sz="1400" b="0" i="0" u="none" strike="noStrike" cap="none">
                <a:solidFill>
                  <a:schemeClr val="dk1"/>
                </a:solidFill>
                <a:latin typeface="Calibri"/>
                <a:ea typeface="Calibri"/>
                <a:cs typeface="Calibri"/>
                <a:sym typeface="Calibri"/>
              </a:rPr>
              <a:t>”, where we are asking students to spend 15-20 minutes doing some research and recording their findings.</a:t>
            </a:r>
            <a:endParaRPr/>
          </a:p>
          <a:p>
            <a:pPr marL="0" marR="0" lvl="0" indent="-88900" algn="l" rtl="0">
              <a:lnSpc>
                <a:spcPct val="100000"/>
              </a:lnSpc>
              <a:spcBef>
                <a:spcPts val="0"/>
              </a:spcBef>
              <a:spcAft>
                <a:spcPts val="0"/>
              </a:spcAft>
              <a:buClr>
                <a:schemeClr val="dk1"/>
              </a:buClr>
              <a:buSzPts val="1400"/>
              <a:buFont typeface="Calibri"/>
              <a:buChar char="•"/>
            </a:pPr>
            <a:r>
              <a:rPr lang="en-GB" sz="1400" b="0" i="0" u="none" strike="noStrike" cap="none">
                <a:solidFill>
                  <a:schemeClr val="dk1"/>
                </a:solidFill>
                <a:latin typeface="Calibri"/>
                <a:ea typeface="Calibri"/>
                <a:cs typeface="Calibri"/>
                <a:sym typeface="Calibri"/>
              </a:rPr>
              <a:t>During the Assessment Week, students will be assessed on the material that they have covered the previous seven weeks.</a:t>
            </a:r>
            <a:endParaRPr sz="1400" b="0" i="0" u="none" strike="noStrike" cap="none">
              <a:solidFill>
                <a:schemeClr val="dk1"/>
              </a:solidFill>
              <a:latin typeface="Arial"/>
              <a:ea typeface="Arial"/>
              <a:cs typeface="Arial"/>
              <a:sym typeface="Arial"/>
            </a:endParaRPr>
          </a:p>
        </p:txBody>
      </p:sp>
      <p:graphicFrame>
        <p:nvGraphicFramePr>
          <p:cNvPr id="109" name="Shape 109"/>
          <p:cNvGraphicFramePr/>
          <p:nvPr/>
        </p:nvGraphicFramePr>
        <p:xfrm>
          <a:off x="352492" y="654493"/>
          <a:ext cx="6264600" cy="3242075"/>
        </p:xfrm>
        <a:graphic>
          <a:graphicData uri="http://schemas.openxmlformats.org/drawingml/2006/table">
            <a:tbl>
              <a:tblPr>
                <a:noFill/>
                <a:tableStyleId>{4E262449-13C8-45EF-BEE1-EC0DEE391722}</a:tableStyleId>
              </a:tblPr>
              <a:tblGrid>
                <a:gridCol w="783075"/>
                <a:gridCol w="783075"/>
                <a:gridCol w="783075"/>
                <a:gridCol w="783075"/>
                <a:gridCol w="783075"/>
                <a:gridCol w="783075"/>
                <a:gridCol w="783075"/>
                <a:gridCol w="783075"/>
              </a:tblGrid>
              <a:tr h="188350">
                <a:tc rowSpan="2" gridSpan="7">
                  <a:txBody>
                    <a:bodyPr/>
                    <a:lstStyle/>
                    <a:p>
                      <a:pPr marL="0" marR="0" lvl="0" indent="0" algn="ctr" rtl="0">
                        <a:spcBef>
                          <a:spcPts val="0"/>
                        </a:spcBef>
                        <a:spcAft>
                          <a:spcPts val="0"/>
                        </a:spcAft>
                        <a:buNone/>
                      </a:pPr>
                      <a:r>
                        <a:rPr lang="en-GB" sz="2000" u="none" strike="noStrike" cap="none">
                          <a:solidFill>
                            <a:srgbClr val="000000"/>
                          </a:solidFill>
                        </a:rPr>
                        <a:t>Cycle 1 Calendar - Homework </a:t>
                      </a:r>
                      <a:endParaRPr/>
                    </a:p>
                  </a:txBody>
                  <a:tcPr marL="28575" marR="28575" marT="0" marB="0" anchor="ctr">
                    <a:lnL w="9525" cap="flat" cmpd="sng">
                      <a:solidFill>
                        <a:srgbClr val="48DEE2"/>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48DEE2"/>
                      </a:solidFill>
                      <a:prstDash val="solid"/>
                      <a:round/>
                      <a:headEnd type="none" w="sm" len="sm"/>
                      <a:tailEnd type="none" w="sm" len="sm"/>
                    </a:lnT>
                    <a:lnB w="9525" cap="flat" cmpd="sng">
                      <a:solidFill>
                        <a:srgbClr val="CCCCCC"/>
                      </a:solidFill>
                      <a:prstDash val="solid"/>
                      <a:round/>
                      <a:headEnd type="none" w="sm" len="sm"/>
                      <a:tailEnd type="none" w="sm" len="sm"/>
                    </a:lnB>
                    <a:solidFill>
                      <a:srgbClr val="C6D9F0"/>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marL="0" marR="0" lvl="0" indent="0" algn="l" rtl="0">
                        <a:spcBef>
                          <a:spcPts val="0"/>
                        </a:spcBef>
                        <a:spcAft>
                          <a:spcPts val="0"/>
                        </a:spcAft>
                        <a:buNone/>
                      </a:pPr>
                      <a:endParaRPr sz="1350" u="none" strike="noStrike" cap="none"/>
                    </a:p>
                  </a:txBody>
                  <a:tcPr marL="28575" marR="28575"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r>
              <a:tr h="188350">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l" rtl="0">
                        <a:spcBef>
                          <a:spcPts val="0"/>
                        </a:spcBef>
                        <a:spcAft>
                          <a:spcPts val="0"/>
                        </a:spcAft>
                        <a:buNone/>
                      </a:pPr>
                      <a:endParaRPr sz="1350" u="none" strike="noStrike" cap="none"/>
                    </a:p>
                  </a:txBody>
                  <a:tcPr marL="28575" marR="28575"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r>
              <a:tr h="188350">
                <a:tc>
                  <a:txBody>
                    <a:bodyPr/>
                    <a:lstStyle/>
                    <a:p>
                      <a:pPr marL="0" marR="0" lvl="0" indent="0" algn="l" rtl="0">
                        <a:spcBef>
                          <a:spcPts val="0"/>
                        </a:spcBef>
                        <a:spcAft>
                          <a:spcPts val="0"/>
                        </a:spcAft>
                        <a:buNone/>
                      </a:pPr>
                      <a:endParaRPr sz="1350" u="none" strike="noStrike" cap="none"/>
                    </a:p>
                  </a:txBody>
                  <a:tcPr marL="28575" marR="28575"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None/>
                      </a:pPr>
                      <a:endParaRPr sz="1350" u="none" strike="noStrike" cap="none"/>
                    </a:p>
                  </a:txBody>
                  <a:tcPr marL="28575" marR="28575"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None/>
                      </a:pPr>
                      <a:endParaRPr sz="1350" u="none" strike="noStrike" cap="none"/>
                    </a:p>
                  </a:txBody>
                  <a:tcPr marL="28575" marR="28575"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None/>
                      </a:pPr>
                      <a:endParaRPr sz="1350" u="none" strike="noStrike" cap="none"/>
                    </a:p>
                  </a:txBody>
                  <a:tcPr marL="28575" marR="28575"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None/>
                      </a:pPr>
                      <a:endParaRPr sz="1350" u="none" strike="noStrike" cap="none"/>
                    </a:p>
                  </a:txBody>
                  <a:tcPr marL="28575" marR="28575"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None/>
                      </a:pPr>
                      <a:endParaRPr sz="1350" u="none" strike="noStrike" cap="none"/>
                    </a:p>
                  </a:txBody>
                  <a:tcPr marL="28575" marR="28575"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None/>
                      </a:pPr>
                      <a:endParaRPr sz="1350" u="none" strike="noStrike" cap="none"/>
                    </a:p>
                  </a:txBody>
                  <a:tcPr marL="28575" marR="28575"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None/>
                      </a:pPr>
                      <a:endParaRPr sz="1350" u="none" strike="noStrike" cap="none"/>
                    </a:p>
                  </a:txBody>
                  <a:tcPr marL="28575" marR="28575"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r>
              <a:tr h="188350">
                <a:tc rowSpan="4">
                  <a:txBody>
                    <a:bodyPr/>
                    <a:lstStyle/>
                    <a:p>
                      <a:pPr marL="0" marR="0" lvl="0" indent="0" algn="ctr" rtl="0">
                        <a:spcBef>
                          <a:spcPts val="0"/>
                        </a:spcBef>
                        <a:spcAft>
                          <a:spcPts val="0"/>
                        </a:spcAft>
                        <a:buNone/>
                      </a:pPr>
                      <a:r>
                        <a:rPr lang="en-GB" sz="900" b="1" u="none" strike="noStrike" cap="none">
                          <a:solidFill>
                            <a:srgbClr val="000080"/>
                          </a:solidFill>
                          <a:latin typeface="Arial"/>
                          <a:ea typeface="Arial"/>
                          <a:cs typeface="Arial"/>
                          <a:sym typeface="Arial"/>
                        </a:rPr>
                        <a:t>Sept 2018</a:t>
                      </a:r>
                      <a:endParaRPr/>
                    </a:p>
                  </a:txBody>
                  <a:tcPr marL="28575" marR="28575" marT="0" marB="0"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8EEF7"/>
                    </a:solidFill>
                  </a:tcPr>
                </a:tc>
                <a:tc>
                  <a:txBody>
                    <a:bodyPr/>
                    <a:lstStyle/>
                    <a:p>
                      <a:pPr marL="0" marR="0" lvl="0" indent="0" algn="ctr" rtl="0">
                        <a:spcBef>
                          <a:spcPts val="0"/>
                        </a:spcBef>
                        <a:spcAft>
                          <a:spcPts val="0"/>
                        </a:spcAft>
                        <a:buNone/>
                      </a:pPr>
                      <a:r>
                        <a:rPr lang="en-GB" sz="900" b="0" u="none" strike="noStrike" cap="none">
                          <a:solidFill>
                            <a:srgbClr val="1F497D"/>
                          </a:solidFill>
                          <a:latin typeface="Arial"/>
                          <a:ea typeface="Arial"/>
                          <a:cs typeface="Arial"/>
                          <a:sym typeface="Arial"/>
                        </a:rPr>
                        <a:t>1.1</a:t>
                      </a:r>
                      <a:endParaRPr/>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GB" sz="900" b="0" u="none" strike="noStrike" cap="none">
                          <a:solidFill>
                            <a:srgbClr val="FFFFFF"/>
                          </a:solidFill>
                          <a:latin typeface="Arial"/>
                          <a:ea typeface="Arial"/>
                          <a:cs typeface="Arial"/>
                          <a:sym typeface="Arial"/>
                        </a:rPr>
                        <a:t>2</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7030A0"/>
                    </a:solidFill>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3</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4</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5</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6</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None/>
                      </a:pPr>
                      <a:endParaRPr sz="1350" u="none" strike="noStrike" cap="none"/>
                    </a:p>
                  </a:txBody>
                  <a:tcPr marL="28575" marR="28575"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r>
              <a:tr h="188350">
                <a:tc vMerge="1">
                  <a:txBody>
                    <a:bodyPr/>
                    <a:lstStyle/>
                    <a:p>
                      <a:endParaRPr lang="en-US"/>
                    </a:p>
                  </a:txBody>
                  <a:tcPr/>
                </a:tc>
                <a:tc>
                  <a:txBody>
                    <a:bodyPr/>
                    <a:lstStyle/>
                    <a:p>
                      <a:pPr marL="0" marR="0" lvl="0" indent="0" algn="ctr" rtl="0">
                        <a:spcBef>
                          <a:spcPts val="0"/>
                        </a:spcBef>
                        <a:spcAft>
                          <a:spcPts val="0"/>
                        </a:spcAft>
                        <a:buNone/>
                      </a:pPr>
                      <a:r>
                        <a:rPr lang="en-GB" sz="900" b="0" u="none" strike="noStrike" cap="none">
                          <a:solidFill>
                            <a:srgbClr val="1F497D"/>
                          </a:solidFill>
                          <a:latin typeface="Arial"/>
                          <a:ea typeface="Arial"/>
                          <a:cs typeface="Arial"/>
                          <a:sym typeface="Arial"/>
                        </a:rPr>
                        <a:t>1.1</a:t>
                      </a:r>
                      <a:endParaRPr/>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9</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10</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11</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12</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13</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2D050"/>
                    </a:solidFill>
                  </a:tcPr>
                </a:tc>
                <a:tc>
                  <a:txBody>
                    <a:bodyPr/>
                    <a:lstStyle/>
                    <a:p>
                      <a:pPr marL="0" marR="0" lvl="0" indent="0" algn="l" rtl="0">
                        <a:spcBef>
                          <a:spcPts val="0"/>
                        </a:spcBef>
                        <a:spcAft>
                          <a:spcPts val="0"/>
                        </a:spcAft>
                        <a:buNone/>
                      </a:pPr>
                      <a:r>
                        <a:rPr lang="en-GB" sz="1350" u="none" strike="noStrike" cap="none"/>
                        <a:t>W1</a:t>
                      </a:r>
                      <a:endParaRPr/>
                    </a:p>
                  </a:txBody>
                  <a:tcPr marL="28575" marR="28575"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r>
              <a:tr h="188350">
                <a:tc vMerge="1">
                  <a:txBody>
                    <a:bodyPr/>
                    <a:lstStyle/>
                    <a:p>
                      <a:endParaRPr lang="en-US"/>
                    </a:p>
                  </a:txBody>
                  <a:tcPr/>
                </a:tc>
                <a:tc>
                  <a:txBody>
                    <a:bodyPr/>
                    <a:lstStyle/>
                    <a:p>
                      <a:pPr marL="0" marR="0" lvl="0" indent="0" algn="ctr" rtl="0">
                        <a:spcBef>
                          <a:spcPts val="0"/>
                        </a:spcBef>
                        <a:spcAft>
                          <a:spcPts val="0"/>
                        </a:spcAft>
                        <a:buNone/>
                      </a:pPr>
                      <a:r>
                        <a:rPr lang="en-GB" sz="900" b="0" u="none" strike="noStrike" cap="none">
                          <a:solidFill>
                            <a:srgbClr val="1F497D"/>
                          </a:solidFill>
                          <a:latin typeface="Arial"/>
                          <a:ea typeface="Arial"/>
                          <a:cs typeface="Arial"/>
                          <a:sym typeface="Arial"/>
                        </a:rPr>
                        <a:t>1.2</a:t>
                      </a:r>
                      <a:endParaRPr/>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16</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17</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18</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19</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20</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2D050"/>
                    </a:solidFill>
                  </a:tcPr>
                </a:tc>
                <a:tc>
                  <a:txBody>
                    <a:bodyPr/>
                    <a:lstStyle/>
                    <a:p>
                      <a:pPr marL="0" marR="0" lvl="0" indent="0" algn="l" rtl="0">
                        <a:spcBef>
                          <a:spcPts val="0"/>
                        </a:spcBef>
                        <a:spcAft>
                          <a:spcPts val="0"/>
                        </a:spcAft>
                        <a:buNone/>
                      </a:pPr>
                      <a:r>
                        <a:rPr lang="en-GB" sz="1350" u="none" strike="noStrike" cap="none"/>
                        <a:t>W2</a:t>
                      </a:r>
                      <a:endParaRPr/>
                    </a:p>
                  </a:txBody>
                  <a:tcPr marL="28575" marR="28575"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r>
              <a:tr h="188350">
                <a:tc vMerge="1">
                  <a:txBody>
                    <a:bodyPr/>
                    <a:lstStyle/>
                    <a:p>
                      <a:endParaRPr lang="en-US"/>
                    </a:p>
                  </a:txBody>
                  <a:tcPr/>
                </a:tc>
                <a:tc>
                  <a:txBody>
                    <a:bodyPr/>
                    <a:lstStyle/>
                    <a:p>
                      <a:pPr marL="0" marR="0" lvl="0" indent="0" algn="ctr" rtl="0">
                        <a:spcBef>
                          <a:spcPts val="0"/>
                        </a:spcBef>
                        <a:spcAft>
                          <a:spcPts val="0"/>
                        </a:spcAft>
                        <a:buNone/>
                      </a:pPr>
                      <a:r>
                        <a:rPr lang="en-GB" sz="900" b="0" u="none" strike="noStrike" cap="none">
                          <a:solidFill>
                            <a:srgbClr val="1F497D"/>
                          </a:solidFill>
                          <a:latin typeface="Arial"/>
                          <a:ea typeface="Arial"/>
                          <a:cs typeface="Arial"/>
                          <a:sym typeface="Arial"/>
                        </a:rPr>
                        <a:t>1.3</a:t>
                      </a:r>
                      <a:endParaRPr/>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23</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24</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25</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26</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27</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2D050"/>
                    </a:solidFill>
                  </a:tcPr>
                </a:tc>
                <a:tc>
                  <a:txBody>
                    <a:bodyPr/>
                    <a:lstStyle/>
                    <a:p>
                      <a:pPr marL="0" marR="0" lvl="0" indent="0" algn="l" rtl="0">
                        <a:spcBef>
                          <a:spcPts val="0"/>
                        </a:spcBef>
                        <a:spcAft>
                          <a:spcPts val="0"/>
                        </a:spcAft>
                        <a:buNone/>
                      </a:pPr>
                      <a:r>
                        <a:rPr lang="en-GB" sz="1350" u="none" strike="noStrike" cap="none"/>
                        <a:t>W3</a:t>
                      </a:r>
                      <a:endParaRPr/>
                    </a:p>
                  </a:txBody>
                  <a:tcPr marL="28575" marR="28575"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r>
              <a:tr h="188350">
                <a:tc rowSpan="5">
                  <a:txBody>
                    <a:bodyPr/>
                    <a:lstStyle/>
                    <a:p>
                      <a:pPr marL="0" marR="0" lvl="0" indent="0" algn="ctr" rtl="0">
                        <a:spcBef>
                          <a:spcPts val="0"/>
                        </a:spcBef>
                        <a:spcAft>
                          <a:spcPts val="0"/>
                        </a:spcAft>
                        <a:buNone/>
                      </a:pPr>
                      <a:r>
                        <a:rPr lang="en-GB" sz="900" b="1" u="none" strike="noStrike" cap="none">
                          <a:solidFill>
                            <a:srgbClr val="000080"/>
                          </a:solidFill>
                          <a:latin typeface="Arial"/>
                          <a:ea typeface="Arial"/>
                          <a:cs typeface="Arial"/>
                          <a:sym typeface="Arial"/>
                        </a:rPr>
                        <a:t>Oct 2018</a:t>
                      </a:r>
                      <a:endParaRPr/>
                    </a:p>
                  </a:txBody>
                  <a:tcPr marL="28575" marR="28575" marT="0" marB="0"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8EEF7"/>
                    </a:solidFill>
                  </a:tcPr>
                </a:tc>
                <a:tc>
                  <a:txBody>
                    <a:bodyPr/>
                    <a:lstStyle/>
                    <a:p>
                      <a:pPr marL="0" marR="0" lvl="0" indent="0" algn="ctr" rtl="0">
                        <a:spcBef>
                          <a:spcPts val="0"/>
                        </a:spcBef>
                        <a:spcAft>
                          <a:spcPts val="0"/>
                        </a:spcAft>
                        <a:buNone/>
                      </a:pPr>
                      <a:r>
                        <a:rPr lang="en-GB" sz="900" b="0" u="none" strike="noStrike" cap="none">
                          <a:solidFill>
                            <a:srgbClr val="1F497D"/>
                          </a:solidFill>
                          <a:latin typeface="Arial"/>
                          <a:ea typeface="Arial"/>
                          <a:cs typeface="Arial"/>
                          <a:sym typeface="Arial"/>
                        </a:rPr>
                        <a:t>1.4</a:t>
                      </a:r>
                      <a:endParaRPr/>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31</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1</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2</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3</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4</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2D050"/>
                    </a:solidFill>
                  </a:tcPr>
                </a:tc>
                <a:tc>
                  <a:txBody>
                    <a:bodyPr/>
                    <a:lstStyle/>
                    <a:p>
                      <a:pPr marL="0" marR="0" lvl="0" indent="0" algn="l" rtl="0">
                        <a:spcBef>
                          <a:spcPts val="0"/>
                        </a:spcBef>
                        <a:spcAft>
                          <a:spcPts val="0"/>
                        </a:spcAft>
                        <a:buNone/>
                      </a:pPr>
                      <a:r>
                        <a:rPr lang="en-GB" sz="1350" u="none" strike="noStrike" cap="none"/>
                        <a:t>W4</a:t>
                      </a:r>
                      <a:endParaRPr/>
                    </a:p>
                  </a:txBody>
                  <a:tcPr marL="28575" marR="28575"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r>
              <a:tr h="188350">
                <a:tc vMerge="1">
                  <a:txBody>
                    <a:bodyPr/>
                    <a:lstStyle/>
                    <a:p>
                      <a:endParaRPr lang="en-US"/>
                    </a:p>
                  </a:txBody>
                  <a:tcPr/>
                </a:tc>
                <a:tc>
                  <a:txBody>
                    <a:bodyPr/>
                    <a:lstStyle/>
                    <a:p>
                      <a:pPr marL="0" marR="0" lvl="0" indent="0" algn="ctr" rtl="0">
                        <a:spcBef>
                          <a:spcPts val="0"/>
                        </a:spcBef>
                        <a:spcAft>
                          <a:spcPts val="0"/>
                        </a:spcAft>
                        <a:buNone/>
                      </a:pPr>
                      <a:r>
                        <a:rPr lang="en-GB" sz="900" b="0" u="none" strike="noStrike" cap="none">
                          <a:solidFill>
                            <a:srgbClr val="1F497D"/>
                          </a:solidFill>
                          <a:latin typeface="Arial"/>
                          <a:ea typeface="Arial"/>
                          <a:cs typeface="Arial"/>
                          <a:sym typeface="Arial"/>
                        </a:rPr>
                        <a:t>1.5</a:t>
                      </a:r>
                      <a:endParaRPr/>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7</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8</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9</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10</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11</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2D050"/>
                    </a:solidFill>
                  </a:tcPr>
                </a:tc>
                <a:tc>
                  <a:txBody>
                    <a:bodyPr/>
                    <a:lstStyle/>
                    <a:p>
                      <a:pPr marL="0" marR="0" lvl="0" indent="0" algn="l" rtl="0">
                        <a:spcBef>
                          <a:spcPts val="0"/>
                        </a:spcBef>
                        <a:spcAft>
                          <a:spcPts val="0"/>
                        </a:spcAft>
                        <a:buNone/>
                      </a:pPr>
                      <a:r>
                        <a:rPr lang="en-GB" sz="1350" u="none" strike="noStrike" cap="none"/>
                        <a:t>W5</a:t>
                      </a:r>
                      <a:endParaRPr/>
                    </a:p>
                  </a:txBody>
                  <a:tcPr marL="28575" marR="28575"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r>
              <a:tr h="188350">
                <a:tc vMerge="1">
                  <a:txBody>
                    <a:bodyPr/>
                    <a:lstStyle/>
                    <a:p>
                      <a:endParaRPr lang="en-US"/>
                    </a:p>
                  </a:txBody>
                  <a:tcPr/>
                </a:tc>
                <a:tc>
                  <a:txBody>
                    <a:bodyPr/>
                    <a:lstStyle/>
                    <a:p>
                      <a:pPr marL="0" marR="0" lvl="0" indent="0" algn="ctr" rtl="0">
                        <a:spcBef>
                          <a:spcPts val="0"/>
                        </a:spcBef>
                        <a:spcAft>
                          <a:spcPts val="0"/>
                        </a:spcAft>
                        <a:buNone/>
                      </a:pPr>
                      <a:r>
                        <a:rPr lang="en-GB" sz="900" b="0" u="none" strike="noStrike" cap="none">
                          <a:solidFill>
                            <a:srgbClr val="1F497D"/>
                          </a:solidFill>
                          <a:latin typeface="Arial"/>
                          <a:ea typeface="Arial"/>
                          <a:cs typeface="Arial"/>
                          <a:sym typeface="Arial"/>
                        </a:rPr>
                        <a:t>1.6</a:t>
                      </a:r>
                      <a:endParaRPr/>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14</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15</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16</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17</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18</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2D050"/>
                    </a:solidFill>
                  </a:tcPr>
                </a:tc>
                <a:tc>
                  <a:txBody>
                    <a:bodyPr/>
                    <a:lstStyle/>
                    <a:p>
                      <a:pPr marL="0" marR="0" lvl="0" indent="0" algn="l" rtl="0">
                        <a:spcBef>
                          <a:spcPts val="0"/>
                        </a:spcBef>
                        <a:spcAft>
                          <a:spcPts val="0"/>
                        </a:spcAft>
                        <a:buNone/>
                      </a:pPr>
                      <a:r>
                        <a:rPr lang="en-GB" sz="1350" u="none" strike="noStrike" cap="none"/>
                        <a:t>W6</a:t>
                      </a:r>
                      <a:endParaRPr/>
                    </a:p>
                  </a:txBody>
                  <a:tcPr marL="28575" marR="28575"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r>
              <a:tr h="188350">
                <a:tc vMerge="1">
                  <a:txBody>
                    <a:bodyPr/>
                    <a:lstStyle/>
                    <a:p>
                      <a:endParaRPr lang="en-US"/>
                    </a:p>
                  </a:txBody>
                  <a:tcPr/>
                </a:tc>
                <a:tc>
                  <a:txBody>
                    <a:bodyPr/>
                    <a:lstStyle/>
                    <a:p>
                      <a:pPr marL="0" marR="0" lvl="0" indent="0" algn="ctr" rtl="0">
                        <a:spcBef>
                          <a:spcPts val="0"/>
                        </a:spcBef>
                        <a:spcAft>
                          <a:spcPts val="0"/>
                        </a:spcAft>
                        <a:buNone/>
                      </a:pPr>
                      <a:endParaRPr sz="900" b="0" u="none" strike="noStrike" cap="none">
                        <a:solidFill>
                          <a:srgbClr val="1F497D"/>
                        </a:solidFill>
                        <a:latin typeface="Arial"/>
                        <a:ea typeface="Arial"/>
                        <a:cs typeface="Arial"/>
                        <a:sym typeface="Arial"/>
                      </a:endParaRPr>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GB" sz="900" b="0" u="none" strike="noStrike" cap="none">
                          <a:solidFill>
                            <a:srgbClr val="FFFFFF"/>
                          </a:solidFill>
                          <a:latin typeface="Arial"/>
                          <a:ea typeface="Arial"/>
                          <a:cs typeface="Arial"/>
                          <a:sym typeface="Arial"/>
                        </a:rPr>
                        <a:t>21</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7030A0"/>
                    </a:solidFill>
                  </a:tcPr>
                </a:tc>
                <a:tc>
                  <a:txBody>
                    <a:bodyPr/>
                    <a:lstStyle/>
                    <a:p>
                      <a:pPr marL="0" marR="0" lvl="0" indent="0" algn="ctr" rtl="0">
                        <a:spcBef>
                          <a:spcPts val="0"/>
                        </a:spcBef>
                        <a:spcAft>
                          <a:spcPts val="0"/>
                        </a:spcAft>
                        <a:buNone/>
                      </a:pPr>
                      <a:r>
                        <a:rPr lang="en-GB" sz="900" b="0" u="none" strike="noStrike" cap="none">
                          <a:solidFill>
                            <a:srgbClr val="FFFFFF"/>
                          </a:solidFill>
                          <a:latin typeface="Arial"/>
                          <a:ea typeface="Arial"/>
                          <a:cs typeface="Arial"/>
                          <a:sym typeface="Arial"/>
                        </a:rPr>
                        <a:t>22</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7030A0"/>
                    </a:solidFill>
                  </a:tcPr>
                </a:tc>
                <a:tc>
                  <a:txBody>
                    <a:bodyPr/>
                    <a:lstStyle/>
                    <a:p>
                      <a:pPr marL="0" marR="0" lvl="0" indent="0" algn="ctr" rtl="0">
                        <a:spcBef>
                          <a:spcPts val="0"/>
                        </a:spcBef>
                        <a:spcAft>
                          <a:spcPts val="0"/>
                        </a:spcAft>
                        <a:buNone/>
                      </a:pPr>
                      <a:r>
                        <a:rPr lang="en-GB" sz="900" b="0" u="none" strike="noStrike" cap="none">
                          <a:solidFill>
                            <a:srgbClr val="FFFFFF"/>
                          </a:solidFill>
                          <a:latin typeface="Arial"/>
                          <a:ea typeface="Arial"/>
                          <a:cs typeface="Arial"/>
                          <a:sym typeface="Arial"/>
                        </a:rPr>
                        <a:t>23</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7030A0"/>
                    </a:solidFill>
                  </a:tcPr>
                </a:tc>
                <a:tc>
                  <a:txBody>
                    <a:bodyPr/>
                    <a:lstStyle/>
                    <a:p>
                      <a:pPr marL="0" marR="0" lvl="0" indent="0" algn="ctr" rtl="0">
                        <a:spcBef>
                          <a:spcPts val="0"/>
                        </a:spcBef>
                        <a:spcAft>
                          <a:spcPts val="0"/>
                        </a:spcAft>
                        <a:buNone/>
                      </a:pPr>
                      <a:r>
                        <a:rPr lang="en-GB" sz="900" b="0" u="none" strike="noStrike" cap="none">
                          <a:solidFill>
                            <a:srgbClr val="FFFFFF"/>
                          </a:solidFill>
                          <a:latin typeface="Arial"/>
                          <a:ea typeface="Arial"/>
                          <a:cs typeface="Arial"/>
                          <a:sym typeface="Arial"/>
                        </a:rPr>
                        <a:t>24</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7030A0"/>
                    </a:solidFill>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25</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0000"/>
                    </a:solidFill>
                  </a:tcPr>
                </a:tc>
                <a:tc>
                  <a:txBody>
                    <a:bodyPr/>
                    <a:lstStyle/>
                    <a:p>
                      <a:pPr marL="0" marR="0" lvl="0" indent="0" algn="l" rtl="0">
                        <a:spcBef>
                          <a:spcPts val="0"/>
                        </a:spcBef>
                        <a:spcAft>
                          <a:spcPts val="0"/>
                        </a:spcAft>
                        <a:buNone/>
                      </a:pPr>
                      <a:r>
                        <a:rPr lang="en-GB" sz="1350" u="none" strike="noStrike" cap="none"/>
                        <a:t>1/2 term</a:t>
                      </a:r>
                      <a:endParaRPr/>
                    </a:p>
                  </a:txBody>
                  <a:tcPr marL="28575" marR="28575"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r>
              <a:tr h="188350">
                <a:tc vMerge="1">
                  <a:txBody>
                    <a:bodyPr/>
                    <a:lstStyle/>
                    <a:p>
                      <a:endParaRPr lang="en-US"/>
                    </a:p>
                  </a:txBody>
                  <a:tcPr/>
                </a:tc>
                <a:tc>
                  <a:txBody>
                    <a:bodyPr/>
                    <a:lstStyle/>
                    <a:p>
                      <a:pPr marL="0" marR="0" lvl="0" indent="0" algn="ctr" rtl="0">
                        <a:spcBef>
                          <a:spcPts val="0"/>
                        </a:spcBef>
                        <a:spcAft>
                          <a:spcPts val="0"/>
                        </a:spcAft>
                        <a:buNone/>
                      </a:pPr>
                      <a:endParaRPr sz="900" b="0" u="none" strike="noStrike" cap="none">
                        <a:solidFill>
                          <a:srgbClr val="1F497D"/>
                        </a:solidFill>
                        <a:latin typeface="Arial"/>
                        <a:ea typeface="Arial"/>
                        <a:cs typeface="Arial"/>
                        <a:sym typeface="Arial"/>
                      </a:endParaRPr>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28</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0000"/>
                    </a:solidFill>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29</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0000"/>
                    </a:solidFill>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30</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0000"/>
                    </a:solidFill>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31</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0000"/>
                    </a:solidFill>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1</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0000"/>
                    </a:solidFill>
                  </a:tcPr>
                </a:tc>
                <a:tc>
                  <a:txBody>
                    <a:bodyPr/>
                    <a:lstStyle/>
                    <a:p>
                      <a:pPr marL="0" marR="0" lvl="0" indent="0" algn="l" rtl="0">
                        <a:spcBef>
                          <a:spcPts val="0"/>
                        </a:spcBef>
                        <a:spcAft>
                          <a:spcPts val="0"/>
                        </a:spcAft>
                        <a:buNone/>
                      </a:pPr>
                      <a:r>
                        <a:rPr lang="en-GB" sz="1350" u="none" strike="noStrike" cap="none"/>
                        <a:t>1/2 term </a:t>
                      </a:r>
                      <a:endParaRPr/>
                    </a:p>
                  </a:txBody>
                  <a:tcPr marL="28575" marR="28575"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r>
              <a:tr h="188350">
                <a:tc rowSpan="4">
                  <a:txBody>
                    <a:bodyPr/>
                    <a:lstStyle/>
                    <a:p>
                      <a:pPr marL="0" marR="0" lvl="0" indent="0" algn="ctr" rtl="0">
                        <a:spcBef>
                          <a:spcPts val="0"/>
                        </a:spcBef>
                        <a:spcAft>
                          <a:spcPts val="0"/>
                        </a:spcAft>
                        <a:buNone/>
                      </a:pPr>
                      <a:r>
                        <a:rPr lang="en-GB" sz="900" b="1" u="none" strike="noStrike" cap="none">
                          <a:solidFill>
                            <a:srgbClr val="000080"/>
                          </a:solidFill>
                          <a:latin typeface="Arial"/>
                          <a:ea typeface="Arial"/>
                          <a:cs typeface="Arial"/>
                          <a:sym typeface="Arial"/>
                        </a:rPr>
                        <a:t>Nov 2018</a:t>
                      </a:r>
                      <a:endParaRPr/>
                    </a:p>
                  </a:txBody>
                  <a:tcPr marL="28575" marR="28575" marT="0" marB="0"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solidFill>
                      <a:srgbClr val="E8EEF7"/>
                    </a:solidFill>
                  </a:tcPr>
                </a:tc>
                <a:tc>
                  <a:txBody>
                    <a:bodyPr/>
                    <a:lstStyle/>
                    <a:p>
                      <a:pPr marL="0" marR="0" lvl="0" indent="0" algn="ctr" rtl="0">
                        <a:spcBef>
                          <a:spcPts val="0"/>
                        </a:spcBef>
                        <a:spcAft>
                          <a:spcPts val="0"/>
                        </a:spcAft>
                        <a:buNone/>
                      </a:pPr>
                      <a:r>
                        <a:rPr lang="en-GB" sz="900" b="0" u="none" strike="noStrike" cap="none">
                          <a:solidFill>
                            <a:srgbClr val="1F497D"/>
                          </a:solidFill>
                          <a:latin typeface="Arial"/>
                          <a:ea typeface="Arial"/>
                          <a:cs typeface="Arial"/>
                          <a:sym typeface="Arial"/>
                        </a:rPr>
                        <a:t>1.7</a:t>
                      </a:r>
                      <a:endParaRPr/>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4</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5</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6</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7</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8</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92D050"/>
                    </a:solidFill>
                  </a:tcPr>
                </a:tc>
                <a:tc>
                  <a:txBody>
                    <a:bodyPr/>
                    <a:lstStyle/>
                    <a:p>
                      <a:pPr marL="0" marR="0" lvl="0" indent="0" algn="l" rtl="0">
                        <a:spcBef>
                          <a:spcPts val="0"/>
                        </a:spcBef>
                        <a:spcAft>
                          <a:spcPts val="0"/>
                        </a:spcAft>
                        <a:buNone/>
                      </a:pPr>
                      <a:r>
                        <a:rPr lang="en-GB" sz="1350" u="none" strike="noStrike" cap="none"/>
                        <a:t>W7</a:t>
                      </a:r>
                      <a:endParaRPr/>
                    </a:p>
                  </a:txBody>
                  <a:tcPr marL="28575" marR="28575"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r>
              <a:tr h="155975">
                <a:tc vMerge="1">
                  <a:txBody>
                    <a:bodyPr/>
                    <a:lstStyle/>
                    <a:p>
                      <a:endParaRPr lang="en-US"/>
                    </a:p>
                  </a:txBody>
                  <a:tcPr/>
                </a:tc>
                <a:tc>
                  <a:txBody>
                    <a:bodyPr/>
                    <a:lstStyle/>
                    <a:p>
                      <a:pPr marL="0" marR="0" lvl="0" indent="0" algn="ctr" rtl="0">
                        <a:spcBef>
                          <a:spcPts val="0"/>
                        </a:spcBef>
                        <a:spcAft>
                          <a:spcPts val="0"/>
                        </a:spcAft>
                        <a:buNone/>
                      </a:pPr>
                      <a:r>
                        <a:rPr lang="en-GB" sz="900" b="0" u="none" strike="noStrike" cap="none">
                          <a:solidFill>
                            <a:srgbClr val="1F497D"/>
                          </a:solidFill>
                          <a:latin typeface="Arial"/>
                          <a:ea typeface="Arial"/>
                          <a:cs typeface="Arial"/>
                          <a:sym typeface="Arial"/>
                        </a:rPr>
                        <a:t>1.8</a:t>
                      </a:r>
                      <a:endParaRPr/>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11</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B0F0"/>
                    </a:solidFill>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12</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B0F0"/>
                    </a:solidFill>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13</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B0F0"/>
                    </a:solidFill>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14</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B0F0"/>
                    </a:solidFill>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15</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B0F0"/>
                    </a:solidFill>
                  </a:tcPr>
                </a:tc>
                <a:tc>
                  <a:txBody>
                    <a:bodyPr/>
                    <a:lstStyle/>
                    <a:p>
                      <a:pPr marL="0" marR="0" lvl="0" indent="0" algn="l" rtl="0">
                        <a:spcBef>
                          <a:spcPts val="0"/>
                        </a:spcBef>
                        <a:spcAft>
                          <a:spcPts val="0"/>
                        </a:spcAft>
                        <a:buNone/>
                      </a:pPr>
                      <a:r>
                        <a:rPr lang="en-GB" sz="800" b="1" u="none" strike="noStrike" cap="none">
                          <a:solidFill>
                            <a:srgbClr val="000000"/>
                          </a:solidFill>
                        </a:rPr>
                        <a:t>Assessment </a:t>
                      </a:r>
                      <a:endParaRPr/>
                    </a:p>
                  </a:txBody>
                  <a:tcPr marL="28575" marR="28575"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r>
              <a:tr h="188350">
                <a:tc vMerge="1">
                  <a:txBody>
                    <a:bodyPr/>
                    <a:lstStyle/>
                    <a:p>
                      <a:endParaRPr lang="en-US"/>
                    </a:p>
                  </a:txBody>
                  <a:tcPr/>
                </a:tc>
                <a:tc>
                  <a:txBody>
                    <a:bodyPr/>
                    <a:lstStyle/>
                    <a:p>
                      <a:pPr marL="0" marR="0" lvl="0" indent="0" algn="ctr" rtl="0">
                        <a:spcBef>
                          <a:spcPts val="0"/>
                        </a:spcBef>
                        <a:spcAft>
                          <a:spcPts val="0"/>
                        </a:spcAft>
                        <a:buNone/>
                      </a:pPr>
                      <a:r>
                        <a:rPr lang="en-GB" sz="900" b="0" u="none" strike="noStrike" cap="none">
                          <a:solidFill>
                            <a:srgbClr val="1F497D"/>
                          </a:solidFill>
                          <a:latin typeface="Arial"/>
                          <a:ea typeface="Arial"/>
                          <a:cs typeface="Arial"/>
                          <a:sym typeface="Arial"/>
                        </a:rPr>
                        <a:t>1.9</a:t>
                      </a:r>
                      <a:endParaRPr/>
                    </a:p>
                  </a:txBody>
                  <a:tcPr marL="28575" marR="28575" marT="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18</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C000"/>
                    </a:solidFill>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19</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C000"/>
                    </a:solidFill>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20</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C000"/>
                    </a:solidFill>
                  </a:tcPr>
                </a:tc>
                <a:tc>
                  <a:txBody>
                    <a:bodyPr/>
                    <a:lstStyle/>
                    <a:p>
                      <a:pPr marL="0" marR="0" lvl="0" indent="0" algn="ctr" rtl="0">
                        <a:spcBef>
                          <a:spcPts val="0"/>
                        </a:spcBef>
                        <a:spcAft>
                          <a:spcPts val="0"/>
                        </a:spcAft>
                        <a:buNone/>
                      </a:pPr>
                      <a:r>
                        <a:rPr lang="en-GB" sz="900" b="0" u="none" strike="noStrike" cap="none">
                          <a:solidFill>
                            <a:srgbClr val="000080"/>
                          </a:solidFill>
                          <a:latin typeface="Arial"/>
                          <a:ea typeface="Arial"/>
                          <a:cs typeface="Arial"/>
                          <a:sym typeface="Arial"/>
                        </a:rPr>
                        <a:t>21</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C000"/>
                    </a:solidFill>
                  </a:tcPr>
                </a:tc>
                <a:tc>
                  <a:txBody>
                    <a:bodyPr/>
                    <a:lstStyle/>
                    <a:p>
                      <a:pPr marL="0" marR="0" lvl="0" indent="0" algn="ctr" rtl="0">
                        <a:spcBef>
                          <a:spcPts val="0"/>
                        </a:spcBef>
                        <a:spcAft>
                          <a:spcPts val="0"/>
                        </a:spcAft>
                        <a:buNone/>
                      </a:pPr>
                      <a:r>
                        <a:rPr lang="en-GB" sz="900" b="0" u="none" strike="noStrike" cap="none">
                          <a:solidFill>
                            <a:srgbClr val="000000"/>
                          </a:solidFill>
                          <a:latin typeface="Arial"/>
                          <a:ea typeface="Arial"/>
                          <a:cs typeface="Arial"/>
                          <a:sym typeface="Arial"/>
                        </a:rPr>
                        <a:t>22</a:t>
                      </a:r>
                      <a:endParaRPr/>
                    </a:p>
                  </a:txBody>
                  <a:tcPr marL="28575" marR="28575" marT="0" marB="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C000"/>
                    </a:solidFill>
                  </a:tcPr>
                </a:tc>
                <a:tc>
                  <a:txBody>
                    <a:bodyPr/>
                    <a:lstStyle/>
                    <a:p>
                      <a:pPr marL="0" marR="0" lvl="0" indent="0" algn="l" rtl="0">
                        <a:spcBef>
                          <a:spcPts val="0"/>
                        </a:spcBef>
                        <a:spcAft>
                          <a:spcPts val="0"/>
                        </a:spcAft>
                        <a:buNone/>
                      </a:pPr>
                      <a:r>
                        <a:rPr lang="en-GB" sz="1350" u="none" strike="noStrike" cap="none"/>
                        <a:t>STW</a:t>
                      </a:r>
                      <a:endParaRPr/>
                    </a:p>
                  </a:txBody>
                  <a:tcPr marL="28575" marR="28575"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r>
              <a:tr h="188350">
                <a:tc vMerge="1">
                  <a:txBody>
                    <a:bodyPr/>
                    <a:lstStyle/>
                    <a:p>
                      <a:endParaRPr lang="en-US"/>
                    </a:p>
                  </a:txBody>
                  <a:tcPr/>
                </a:tc>
                <a:tc>
                  <a:txBody>
                    <a:bodyPr/>
                    <a:lstStyle/>
                    <a:p>
                      <a:pPr marL="0" marR="0" lvl="0" indent="0" algn="l" rtl="0">
                        <a:spcBef>
                          <a:spcPts val="0"/>
                        </a:spcBef>
                        <a:spcAft>
                          <a:spcPts val="0"/>
                        </a:spcAft>
                        <a:buNone/>
                      </a:pPr>
                      <a:endParaRPr sz="1350" u="none" strike="noStrike" cap="none"/>
                    </a:p>
                  </a:txBody>
                  <a:tcPr marL="28575" marR="28575"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None/>
                      </a:pPr>
                      <a:endParaRPr sz="1350" u="none" strike="noStrike" cap="none"/>
                    </a:p>
                  </a:txBody>
                  <a:tcPr marL="28575" marR="28575"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None/>
                      </a:pPr>
                      <a:endParaRPr sz="1350" u="none" strike="noStrike" cap="none"/>
                    </a:p>
                  </a:txBody>
                  <a:tcPr marL="28575" marR="28575"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None/>
                      </a:pPr>
                      <a:endParaRPr sz="1350" u="none" strike="noStrike" cap="none"/>
                    </a:p>
                  </a:txBody>
                  <a:tcPr marL="28575" marR="28575"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None/>
                      </a:pPr>
                      <a:endParaRPr sz="1350" u="none" strike="noStrike" cap="none"/>
                    </a:p>
                  </a:txBody>
                  <a:tcPr marL="28575" marR="28575"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None/>
                      </a:pPr>
                      <a:endParaRPr sz="1350" u="none" strike="noStrike" cap="none"/>
                    </a:p>
                  </a:txBody>
                  <a:tcPr marL="28575" marR="28575"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None/>
                      </a:pPr>
                      <a:endParaRPr sz="1350" u="none" strike="noStrike" cap="none"/>
                    </a:p>
                  </a:txBody>
                  <a:tcPr marL="28575" marR="28575"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p:nvPr/>
        </p:nvSpPr>
        <p:spPr>
          <a:xfrm>
            <a:off x="260648" y="611560"/>
            <a:ext cx="6340535" cy="719453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300" u="sng">
                <a:solidFill>
                  <a:schemeClr val="dk1"/>
                </a:solidFill>
                <a:latin typeface="Verdana"/>
                <a:ea typeface="Verdana"/>
                <a:cs typeface="Verdana"/>
                <a:sym typeface="Verdana"/>
              </a:rPr>
              <a:t>Why is regular home learning important?</a:t>
            </a:r>
            <a:endParaRPr/>
          </a:p>
          <a:p>
            <a:pPr marL="0" marR="0" lvl="0" indent="0" algn="ctr" rtl="0">
              <a:spcBef>
                <a:spcPts val="0"/>
              </a:spcBef>
              <a:spcAft>
                <a:spcPts val="0"/>
              </a:spcAft>
              <a:buNone/>
            </a:pPr>
            <a:endParaRPr sz="1300">
              <a:solidFill>
                <a:schemeClr val="dk1"/>
              </a:solidFill>
              <a:latin typeface="Times New Roman"/>
              <a:ea typeface="Times New Roman"/>
              <a:cs typeface="Times New Roman"/>
              <a:sym typeface="Times New Roman"/>
            </a:endParaRPr>
          </a:p>
          <a:p>
            <a:pPr marL="342900" marR="0" lvl="0" indent="-342900" algn="l" rtl="0">
              <a:lnSpc>
                <a:spcPct val="115000"/>
              </a:lnSpc>
              <a:spcBef>
                <a:spcPts val="0"/>
              </a:spcBef>
              <a:spcAft>
                <a:spcPts val="0"/>
              </a:spcAft>
              <a:buClr>
                <a:srgbClr val="5B5B5B"/>
              </a:buClr>
              <a:buSzPts val="1300"/>
              <a:buFont typeface="Noto Sans Symbols"/>
              <a:buChar char="➢"/>
            </a:pPr>
            <a:r>
              <a:rPr lang="en-GB" sz="1300">
                <a:solidFill>
                  <a:srgbClr val="5B5B5B"/>
                </a:solidFill>
                <a:latin typeface="Verdana"/>
                <a:ea typeface="Verdana"/>
                <a:cs typeface="Verdana"/>
                <a:sym typeface="Verdana"/>
              </a:rPr>
              <a:t>It can improve a student’s thinking and memory skills.  This is vital for the new content heavy GCSEs. </a:t>
            </a:r>
            <a:endParaRPr sz="1300">
              <a:solidFill>
                <a:schemeClr val="dk1"/>
              </a:solidFill>
              <a:latin typeface="Times New Roman"/>
              <a:ea typeface="Times New Roman"/>
              <a:cs typeface="Times New Roman"/>
              <a:sym typeface="Times New Roman"/>
            </a:endParaRPr>
          </a:p>
          <a:p>
            <a:pPr marL="342900" marR="0" lvl="0" indent="-342900" algn="l" rtl="0">
              <a:lnSpc>
                <a:spcPct val="115000"/>
              </a:lnSpc>
              <a:spcBef>
                <a:spcPts val="1000"/>
              </a:spcBef>
              <a:spcAft>
                <a:spcPts val="0"/>
              </a:spcAft>
              <a:buClr>
                <a:srgbClr val="5B5B5B"/>
              </a:buClr>
              <a:buSzPts val="1300"/>
              <a:buFont typeface="Noto Sans Symbols"/>
              <a:buChar char="➢"/>
            </a:pPr>
            <a:r>
              <a:rPr lang="en-GB" sz="1300">
                <a:solidFill>
                  <a:srgbClr val="5B5B5B"/>
                </a:solidFill>
                <a:latin typeface="Verdana"/>
                <a:ea typeface="Verdana"/>
                <a:cs typeface="Verdana"/>
                <a:sym typeface="Verdana"/>
              </a:rPr>
              <a:t>It helps students to develop positive study skills and habits that will serve them well throughout life.</a:t>
            </a:r>
            <a:endParaRPr sz="1300">
              <a:solidFill>
                <a:schemeClr val="dk1"/>
              </a:solidFill>
              <a:latin typeface="Times New Roman"/>
              <a:ea typeface="Times New Roman"/>
              <a:cs typeface="Times New Roman"/>
              <a:sym typeface="Times New Roman"/>
            </a:endParaRPr>
          </a:p>
          <a:p>
            <a:pPr marL="342900" marR="0" lvl="0" indent="-342900" algn="l" rtl="0">
              <a:lnSpc>
                <a:spcPct val="115000"/>
              </a:lnSpc>
              <a:spcBef>
                <a:spcPts val="1000"/>
              </a:spcBef>
              <a:spcAft>
                <a:spcPts val="0"/>
              </a:spcAft>
              <a:buClr>
                <a:srgbClr val="5B5B5B"/>
              </a:buClr>
              <a:buSzPts val="1300"/>
              <a:buFont typeface="Noto Sans Symbols"/>
              <a:buChar char="➢"/>
            </a:pPr>
            <a:r>
              <a:rPr lang="en-GB" sz="1300">
                <a:solidFill>
                  <a:srgbClr val="5B5B5B"/>
                </a:solidFill>
                <a:latin typeface="Verdana"/>
                <a:ea typeface="Verdana"/>
                <a:cs typeface="Verdana"/>
                <a:sym typeface="Verdana"/>
              </a:rPr>
              <a:t>Home learning encourages students to use time wisely and efficiently. </a:t>
            </a:r>
            <a:endParaRPr sz="1300">
              <a:solidFill>
                <a:schemeClr val="dk1"/>
              </a:solidFill>
              <a:latin typeface="Times New Roman"/>
              <a:ea typeface="Times New Roman"/>
              <a:cs typeface="Times New Roman"/>
              <a:sym typeface="Times New Roman"/>
            </a:endParaRPr>
          </a:p>
          <a:p>
            <a:pPr marL="342900" marR="0" lvl="0" indent="-342900" algn="l" rtl="0">
              <a:lnSpc>
                <a:spcPct val="115000"/>
              </a:lnSpc>
              <a:spcBef>
                <a:spcPts val="1000"/>
              </a:spcBef>
              <a:spcAft>
                <a:spcPts val="0"/>
              </a:spcAft>
              <a:buClr>
                <a:srgbClr val="5B5B5B"/>
              </a:buClr>
              <a:buSzPts val="1300"/>
              <a:buFont typeface="Noto Sans Symbols"/>
              <a:buChar char="➢"/>
            </a:pPr>
            <a:r>
              <a:rPr lang="en-GB" sz="1300">
                <a:solidFill>
                  <a:srgbClr val="5B5B5B"/>
                </a:solidFill>
                <a:latin typeface="Verdana"/>
                <a:ea typeface="Verdana"/>
                <a:cs typeface="Verdana"/>
                <a:sym typeface="Verdana"/>
              </a:rPr>
              <a:t>It teaches students to work independently.</a:t>
            </a:r>
            <a:endParaRPr sz="1300">
              <a:solidFill>
                <a:schemeClr val="dk1"/>
              </a:solidFill>
              <a:latin typeface="Times New Roman"/>
              <a:ea typeface="Times New Roman"/>
              <a:cs typeface="Times New Roman"/>
              <a:sym typeface="Times New Roman"/>
            </a:endParaRPr>
          </a:p>
          <a:p>
            <a:pPr marL="342900" marR="0" lvl="0" indent="-342900" algn="l" rtl="0">
              <a:lnSpc>
                <a:spcPct val="115000"/>
              </a:lnSpc>
              <a:spcBef>
                <a:spcPts val="1000"/>
              </a:spcBef>
              <a:spcAft>
                <a:spcPts val="0"/>
              </a:spcAft>
              <a:buClr>
                <a:srgbClr val="5B5B5B"/>
              </a:buClr>
              <a:buSzPts val="1300"/>
              <a:buFont typeface="Noto Sans Symbols"/>
              <a:buChar char="➢"/>
            </a:pPr>
            <a:r>
              <a:rPr lang="en-GB" sz="1300">
                <a:solidFill>
                  <a:srgbClr val="5B5B5B"/>
                </a:solidFill>
                <a:latin typeface="Verdana"/>
                <a:ea typeface="Verdana"/>
                <a:cs typeface="Verdana"/>
                <a:sym typeface="Verdana"/>
              </a:rPr>
              <a:t>Home learning teaches students to take responsibility for their own work.</a:t>
            </a:r>
            <a:endParaRPr sz="1300">
              <a:solidFill>
                <a:schemeClr val="dk1"/>
              </a:solidFill>
              <a:latin typeface="Times New Roman"/>
              <a:ea typeface="Times New Roman"/>
              <a:cs typeface="Times New Roman"/>
              <a:sym typeface="Times New Roman"/>
            </a:endParaRPr>
          </a:p>
          <a:p>
            <a:pPr marL="342900" marR="0" lvl="0" indent="-342900" algn="l" rtl="0">
              <a:lnSpc>
                <a:spcPct val="115000"/>
              </a:lnSpc>
              <a:spcBef>
                <a:spcPts val="1000"/>
              </a:spcBef>
              <a:spcAft>
                <a:spcPts val="0"/>
              </a:spcAft>
              <a:buClr>
                <a:srgbClr val="5B5B5B"/>
              </a:buClr>
              <a:buSzPts val="1300"/>
              <a:buFont typeface="Noto Sans Symbols"/>
              <a:buChar char="➢"/>
            </a:pPr>
            <a:r>
              <a:rPr lang="en-GB" sz="1300">
                <a:solidFill>
                  <a:srgbClr val="5B5B5B"/>
                </a:solidFill>
                <a:latin typeface="Verdana"/>
                <a:ea typeface="Verdana"/>
                <a:cs typeface="Verdana"/>
                <a:sym typeface="Verdana"/>
              </a:rPr>
              <a:t>It allows students to review and practice what has been covered in class and consolidate their knowledge and skills. </a:t>
            </a:r>
            <a:endParaRPr sz="1300">
              <a:solidFill>
                <a:schemeClr val="dk1"/>
              </a:solidFill>
              <a:latin typeface="Times New Roman"/>
              <a:ea typeface="Times New Roman"/>
              <a:cs typeface="Times New Roman"/>
              <a:sym typeface="Times New Roman"/>
            </a:endParaRPr>
          </a:p>
          <a:p>
            <a:pPr marL="342900" marR="0" lvl="0" indent="-342900" algn="l" rtl="0">
              <a:lnSpc>
                <a:spcPct val="115000"/>
              </a:lnSpc>
              <a:spcBef>
                <a:spcPts val="1000"/>
              </a:spcBef>
              <a:spcAft>
                <a:spcPts val="0"/>
              </a:spcAft>
              <a:buClr>
                <a:srgbClr val="5B5B5B"/>
              </a:buClr>
              <a:buSzPts val="1300"/>
              <a:buFont typeface="Noto Sans Symbols"/>
              <a:buChar char="➢"/>
            </a:pPr>
            <a:r>
              <a:rPr lang="en-GB" sz="1300">
                <a:solidFill>
                  <a:srgbClr val="5B5B5B"/>
                </a:solidFill>
                <a:latin typeface="Verdana"/>
                <a:ea typeface="Verdana"/>
                <a:cs typeface="Verdana"/>
                <a:sym typeface="Verdana"/>
              </a:rPr>
              <a:t>Equally important, it helps students to get ready for the next day’s class.</a:t>
            </a:r>
            <a:endParaRPr sz="1300">
              <a:solidFill>
                <a:schemeClr val="dk1"/>
              </a:solidFill>
              <a:latin typeface="Times New Roman"/>
              <a:ea typeface="Times New Roman"/>
              <a:cs typeface="Times New Roman"/>
              <a:sym typeface="Times New Roman"/>
            </a:endParaRPr>
          </a:p>
          <a:p>
            <a:pPr marL="342900" marR="0" lvl="0" indent="-342900" algn="l" rtl="0">
              <a:lnSpc>
                <a:spcPct val="115000"/>
              </a:lnSpc>
              <a:spcBef>
                <a:spcPts val="1000"/>
              </a:spcBef>
              <a:spcAft>
                <a:spcPts val="0"/>
              </a:spcAft>
              <a:buClr>
                <a:srgbClr val="5B5B5B"/>
              </a:buClr>
              <a:buSzPts val="1300"/>
              <a:buFont typeface="Noto Sans Symbols"/>
              <a:buChar char="➢"/>
            </a:pPr>
            <a:r>
              <a:rPr lang="en-GB" sz="1300">
                <a:solidFill>
                  <a:srgbClr val="5B5B5B"/>
                </a:solidFill>
                <a:latin typeface="Verdana"/>
                <a:ea typeface="Verdana"/>
                <a:cs typeface="Verdana"/>
                <a:sym typeface="Verdana"/>
              </a:rPr>
              <a:t>It helps students learn to use resources, such as libraries, reference materials, and computer Web sites to find information.</a:t>
            </a:r>
            <a:endParaRPr sz="1300">
              <a:solidFill>
                <a:schemeClr val="dk1"/>
              </a:solidFill>
              <a:latin typeface="Times New Roman"/>
              <a:ea typeface="Times New Roman"/>
              <a:cs typeface="Times New Roman"/>
              <a:sym typeface="Times New Roman"/>
            </a:endParaRPr>
          </a:p>
          <a:p>
            <a:pPr marL="342900" marR="0" lvl="0" indent="-342900" algn="l" rtl="0">
              <a:lnSpc>
                <a:spcPct val="115000"/>
              </a:lnSpc>
              <a:spcBef>
                <a:spcPts val="1000"/>
              </a:spcBef>
              <a:spcAft>
                <a:spcPts val="0"/>
              </a:spcAft>
              <a:buClr>
                <a:srgbClr val="5B5B5B"/>
              </a:buClr>
              <a:buSzPts val="1300"/>
              <a:buFont typeface="Noto Sans Symbols"/>
              <a:buChar char="➢"/>
            </a:pPr>
            <a:r>
              <a:rPr lang="en-GB" sz="1300">
                <a:solidFill>
                  <a:srgbClr val="5B5B5B"/>
                </a:solidFill>
                <a:latin typeface="Verdana"/>
                <a:ea typeface="Verdana"/>
                <a:cs typeface="Verdana"/>
                <a:sym typeface="Verdana"/>
              </a:rPr>
              <a:t>It encourages students to explore subjects more fully than classroom time permits.</a:t>
            </a:r>
            <a:endParaRPr sz="1300">
              <a:solidFill>
                <a:schemeClr val="dk1"/>
              </a:solidFill>
              <a:latin typeface="Times New Roman"/>
              <a:ea typeface="Times New Roman"/>
              <a:cs typeface="Times New Roman"/>
              <a:sym typeface="Times New Roman"/>
            </a:endParaRPr>
          </a:p>
          <a:p>
            <a:pPr marL="342900" marR="0" lvl="0" indent="-342900" algn="l" rtl="0">
              <a:lnSpc>
                <a:spcPct val="115000"/>
              </a:lnSpc>
              <a:spcBef>
                <a:spcPts val="1000"/>
              </a:spcBef>
              <a:spcAft>
                <a:spcPts val="0"/>
              </a:spcAft>
              <a:buClr>
                <a:srgbClr val="5B5B5B"/>
              </a:buClr>
              <a:buSzPts val="1300"/>
              <a:buFont typeface="Noto Sans Symbols"/>
              <a:buChar char="➢"/>
            </a:pPr>
            <a:r>
              <a:rPr lang="en-GB" sz="1300">
                <a:solidFill>
                  <a:srgbClr val="5B5B5B"/>
                </a:solidFill>
                <a:latin typeface="Verdana"/>
                <a:ea typeface="Verdana"/>
                <a:cs typeface="Verdana"/>
                <a:sym typeface="Verdana"/>
              </a:rPr>
              <a:t>It allows students to extend their learning by applying skills to new situations. </a:t>
            </a:r>
            <a:endParaRPr sz="1300">
              <a:solidFill>
                <a:schemeClr val="dk1"/>
              </a:solidFill>
              <a:latin typeface="Times New Roman"/>
              <a:ea typeface="Times New Roman"/>
              <a:cs typeface="Times New Roman"/>
              <a:sym typeface="Times New Roman"/>
            </a:endParaRPr>
          </a:p>
          <a:p>
            <a:pPr marL="342900" marR="0" lvl="0" indent="-342900" algn="l" rtl="0">
              <a:lnSpc>
                <a:spcPct val="115000"/>
              </a:lnSpc>
              <a:spcBef>
                <a:spcPts val="1000"/>
              </a:spcBef>
              <a:spcAft>
                <a:spcPts val="0"/>
              </a:spcAft>
              <a:buClr>
                <a:srgbClr val="5B5B5B"/>
              </a:buClr>
              <a:buSzPts val="1300"/>
              <a:buFont typeface="Noto Sans Symbols"/>
              <a:buChar char="➢"/>
            </a:pPr>
            <a:r>
              <a:rPr lang="en-GB" sz="1300">
                <a:solidFill>
                  <a:srgbClr val="5B5B5B"/>
                </a:solidFill>
                <a:latin typeface="Verdana"/>
                <a:ea typeface="Verdana"/>
                <a:cs typeface="Verdana"/>
                <a:sym typeface="Verdana"/>
              </a:rPr>
              <a:t>Home learning helps parents learn more about what their children learning in school.</a:t>
            </a:r>
            <a:endParaRPr sz="1300">
              <a:solidFill>
                <a:schemeClr val="dk1"/>
              </a:solidFill>
              <a:latin typeface="Times New Roman"/>
              <a:ea typeface="Times New Roman"/>
              <a:cs typeface="Times New Roman"/>
              <a:sym typeface="Times New Roman"/>
            </a:endParaRPr>
          </a:p>
          <a:p>
            <a:pPr marL="342900" marR="0" lvl="0" indent="-342900" algn="l" rtl="0">
              <a:lnSpc>
                <a:spcPct val="115000"/>
              </a:lnSpc>
              <a:spcBef>
                <a:spcPts val="1000"/>
              </a:spcBef>
              <a:spcAft>
                <a:spcPts val="0"/>
              </a:spcAft>
              <a:buClr>
                <a:srgbClr val="5B5B5B"/>
              </a:buClr>
              <a:buSzPts val="1300"/>
              <a:buFont typeface="Noto Sans Symbols"/>
              <a:buChar char="➢"/>
            </a:pPr>
            <a:r>
              <a:rPr lang="en-GB" sz="1300">
                <a:solidFill>
                  <a:srgbClr val="5B5B5B"/>
                </a:solidFill>
                <a:latin typeface="Verdana"/>
                <a:ea typeface="Verdana"/>
                <a:cs typeface="Verdana"/>
                <a:sym typeface="Verdana"/>
              </a:rPr>
              <a:t>It allows parents to communicate with teachers about learning in order to support their children efficiently. </a:t>
            </a:r>
            <a:endParaRPr sz="1300">
              <a:solidFill>
                <a:schemeClr val="dk1"/>
              </a:solidFill>
              <a:latin typeface="Times New Roman"/>
              <a:ea typeface="Times New Roman"/>
              <a:cs typeface="Times New Roman"/>
              <a:sym typeface="Times New Roman"/>
            </a:endParaRPr>
          </a:p>
        </p:txBody>
      </p:sp>
      <p:sp>
        <p:nvSpPr>
          <p:cNvPr id="115" name="Shape 115"/>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900">
                <a:solidFill>
                  <a:srgbClr val="888888"/>
                </a:solidFill>
                <a:latin typeface="Calibri"/>
                <a:ea typeface="Calibri"/>
                <a:cs typeface="Calibri"/>
                <a:sym typeface="Calibri"/>
              </a:rPr>
              <a:t>3</a:t>
            </a:fld>
            <a:endParaRPr sz="900">
              <a:solidFill>
                <a:srgbClr val="888888"/>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p:nvPr/>
        </p:nvSpPr>
        <p:spPr>
          <a:xfrm>
            <a:off x="1196752" y="50146"/>
            <a:ext cx="5544616"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800" b="1" u="sng">
                <a:solidFill>
                  <a:schemeClr val="dk1"/>
                </a:solidFill>
                <a:latin typeface="Calibri"/>
                <a:ea typeface="Calibri"/>
                <a:cs typeface="Calibri"/>
                <a:sym typeface="Calibri"/>
              </a:rPr>
              <a:t>What is Faith: Week 1</a:t>
            </a:r>
            <a:endParaRPr sz="2800" b="1" u="sng">
              <a:solidFill>
                <a:schemeClr val="dk1"/>
              </a:solidFill>
              <a:latin typeface="Calibri"/>
              <a:ea typeface="Calibri"/>
              <a:cs typeface="Calibri"/>
              <a:sym typeface="Calibri"/>
            </a:endParaRPr>
          </a:p>
        </p:txBody>
      </p:sp>
      <p:sp>
        <p:nvSpPr>
          <p:cNvPr id="121" name="Shape 121" descr="Image result for irena sendler"/>
          <p:cNvSpPr/>
          <p:nvPr/>
        </p:nvSpPr>
        <p:spPr>
          <a:xfrm>
            <a:off x="155575" y="-108347"/>
            <a:ext cx="304800" cy="2286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 name="Shape 122" descr="Image result for sophie scholl"/>
          <p:cNvSpPr/>
          <p:nvPr/>
        </p:nvSpPr>
        <p:spPr>
          <a:xfrm>
            <a:off x="307975" y="5953"/>
            <a:ext cx="304800" cy="2286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Shape 123" descr="Image result for sophie scholl"/>
          <p:cNvSpPr/>
          <p:nvPr/>
        </p:nvSpPr>
        <p:spPr>
          <a:xfrm>
            <a:off x="460375" y="120253"/>
            <a:ext cx="304800" cy="2286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Shape 124"/>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900">
                <a:solidFill>
                  <a:srgbClr val="888888"/>
                </a:solidFill>
                <a:latin typeface="Calibri"/>
                <a:ea typeface="Calibri"/>
                <a:cs typeface="Calibri"/>
                <a:sym typeface="Calibri"/>
              </a:rPr>
              <a:t>4</a:t>
            </a:fld>
            <a:endParaRPr sz="900">
              <a:solidFill>
                <a:srgbClr val="888888"/>
              </a:solidFill>
              <a:latin typeface="Calibri"/>
              <a:ea typeface="Calibri"/>
              <a:cs typeface="Calibri"/>
              <a:sym typeface="Calibri"/>
            </a:endParaRPr>
          </a:p>
        </p:txBody>
      </p:sp>
      <p:sp>
        <p:nvSpPr>
          <p:cNvPr id="125" name="Shape 125"/>
          <p:cNvSpPr txBox="1"/>
          <p:nvPr/>
        </p:nvSpPr>
        <p:spPr>
          <a:xfrm>
            <a:off x="155575" y="50146"/>
            <a:ext cx="1617241" cy="3693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u="sng">
                <a:solidFill>
                  <a:schemeClr val="dk1"/>
                </a:solidFill>
                <a:latin typeface="Calibri"/>
                <a:ea typeface="Calibri"/>
                <a:cs typeface="Calibri"/>
                <a:sym typeface="Calibri"/>
              </a:rPr>
              <a:t>Consolidation </a:t>
            </a:r>
            <a:endParaRPr sz="1800" b="1" u="sng">
              <a:solidFill>
                <a:schemeClr val="dk1"/>
              </a:solidFill>
              <a:latin typeface="Calibri"/>
              <a:ea typeface="Calibri"/>
              <a:cs typeface="Calibri"/>
              <a:sym typeface="Calibri"/>
            </a:endParaRPr>
          </a:p>
        </p:txBody>
      </p:sp>
      <p:sp>
        <p:nvSpPr>
          <p:cNvPr id="126" name="Shape 126"/>
          <p:cNvSpPr/>
          <p:nvPr/>
        </p:nvSpPr>
        <p:spPr>
          <a:xfrm>
            <a:off x="1890713" y="1758950"/>
            <a:ext cx="6858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127" name="Shape 127"/>
          <p:cNvPicPr preferRelativeResize="0"/>
          <p:nvPr/>
        </p:nvPicPr>
        <p:blipFill rotWithShape="1">
          <a:blip r:embed="rId3">
            <a:alphaModFix/>
          </a:blip>
          <a:srcRect/>
          <a:stretch/>
        </p:blipFill>
        <p:spPr>
          <a:xfrm>
            <a:off x="155575" y="755577"/>
            <a:ext cx="6097166" cy="2952327"/>
          </a:xfrm>
          <a:prstGeom prst="rect">
            <a:avLst/>
          </a:prstGeom>
          <a:noFill/>
          <a:ln w="28575" cap="flat" cmpd="sng">
            <a:solidFill>
              <a:schemeClr val="dk1"/>
            </a:solidFill>
            <a:prstDash val="solid"/>
            <a:miter lim="800000"/>
            <a:headEnd type="none" w="sm" len="sm"/>
            <a:tailEnd type="none" w="sm" len="sm"/>
          </a:ln>
        </p:spPr>
      </p:pic>
      <p:sp>
        <p:nvSpPr>
          <p:cNvPr id="128" name="Shape 128"/>
          <p:cNvSpPr/>
          <p:nvPr/>
        </p:nvSpPr>
        <p:spPr>
          <a:xfrm>
            <a:off x="307974" y="3923928"/>
            <a:ext cx="6433393" cy="310854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400"/>
              <a:buFont typeface="Calibri"/>
              <a:buAutoNum type="arabicPeriod"/>
            </a:pPr>
            <a:r>
              <a:rPr lang="en-GB" sz="1400">
                <a:solidFill>
                  <a:schemeClr val="dk1"/>
                </a:solidFill>
                <a:latin typeface="Calibri"/>
                <a:ea typeface="Calibri"/>
                <a:cs typeface="Calibri"/>
                <a:sym typeface="Calibri"/>
              </a:rPr>
              <a:t>What does it mean to have faith in someone?</a:t>
            </a:r>
            <a:endParaRPr/>
          </a:p>
          <a:p>
            <a:pPr marL="0" marR="0" lvl="0" indent="0" algn="l" rtl="0">
              <a:spcBef>
                <a:spcPts val="0"/>
              </a:spcBef>
              <a:spcAft>
                <a:spcPts val="0"/>
              </a:spcAft>
              <a:buNone/>
            </a:pPr>
            <a:r>
              <a:rPr lang="en-GB" sz="1400">
                <a:solidFill>
                  <a:srgbClr val="AEABAB"/>
                </a:solidFill>
                <a:latin typeface="Calibri"/>
                <a:ea typeface="Calibri"/>
                <a:cs typeface="Calibri"/>
                <a:sym typeface="Calibr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r>
              <a:rPr lang="en-GB" sz="1400">
                <a:solidFill>
                  <a:schemeClr val="dk1"/>
                </a:solidFill>
                <a:latin typeface="Calibri"/>
                <a:ea typeface="Calibri"/>
                <a:cs typeface="Calibri"/>
                <a:sym typeface="Calibri"/>
              </a:rPr>
              <a:t>_</a:t>
            </a:r>
            <a:endParaRPr/>
          </a:p>
          <a:p>
            <a:pPr marL="342900" marR="0" lvl="0" indent="-342900" algn="l" rtl="0">
              <a:spcBef>
                <a:spcPts val="0"/>
              </a:spcBef>
              <a:spcAft>
                <a:spcPts val="0"/>
              </a:spcAft>
              <a:buClr>
                <a:schemeClr val="dk1"/>
              </a:buClr>
              <a:buSzPts val="1400"/>
              <a:buFont typeface="Calibri"/>
              <a:buAutoNum type="arabicPeriod" startAt="2"/>
            </a:pPr>
            <a:r>
              <a:rPr lang="en-GB" sz="1400">
                <a:solidFill>
                  <a:schemeClr val="dk1"/>
                </a:solidFill>
                <a:latin typeface="Calibri"/>
                <a:ea typeface="Calibri"/>
                <a:cs typeface="Calibri"/>
                <a:sym typeface="Calibri"/>
              </a:rPr>
              <a:t>Make a list of people you trust and believe in.</a:t>
            </a:r>
            <a:br>
              <a:rPr lang="en-GB" sz="1400">
                <a:solidFill>
                  <a:schemeClr val="dk1"/>
                </a:solidFill>
                <a:latin typeface="Calibri"/>
                <a:ea typeface="Calibri"/>
                <a:cs typeface="Calibri"/>
                <a:sym typeface="Calibri"/>
              </a:rPr>
            </a:br>
            <a:r>
              <a:rPr lang="en-GB" sz="1400">
                <a:solidFill>
                  <a:schemeClr val="dk1"/>
                </a:solidFill>
                <a:latin typeface="Calibri"/>
                <a:ea typeface="Calibri"/>
                <a:cs typeface="Calibri"/>
                <a:sym typeface="Calibri"/>
              </a:rPr>
              <a:t>Against each name make a note of why you believe and trust in that person.</a:t>
            </a:r>
            <a:endParaRPr/>
          </a:p>
          <a:p>
            <a:pPr marL="0" marR="0" lvl="0" indent="0" algn="l" rtl="0">
              <a:spcBef>
                <a:spcPts val="0"/>
              </a:spcBef>
              <a:spcAft>
                <a:spcPts val="0"/>
              </a:spcAft>
              <a:buNone/>
            </a:pPr>
            <a:r>
              <a:rPr lang="en-GB" sz="1400">
                <a:solidFill>
                  <a:srgbClr val="AEABAB"/>
                </a:solidFill>
                <a:latin typeface="Calibri"/>
                <a:ea typeface="Calibri"/>
                <a:cs typeface="Calibri"/>
                <a:sym typeface="Calibr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sz="1400">
              <a:solidFill>
                <a:srgbClr val="AEABAB"/>
              </a:solidFill>
              <a:latin typeface="Calibri"/>
              <a:ea typeface="Calibri"/>
              <a:cs typeface="Calibri"/>
              <a:sym typeface="Calibri"/>
            </a:endParaRPr>
          </a:p>
        </p:txBody>
      </p:sp>
      <p:sp>
        <p:nvSpPr>
          <p:cNvPr id="129" name="Shape 129"/>
          <p:cNvSpPr txBox="1"/>
          <p:nvPr/>
        </p:nvSpPr>
        <p:spPr>
          <a:xfrm>
            <a:off x="585755" y="7375389"/>
            <a:ext cx="5616624" cy="64633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Parent/ Carer  comments:</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30" name="Shape 130"/>
          <p:cNvSpPr txBox="1"/>
          <p:nvPr/>
        </p:nvSpPr>
        <p:spPr>
          <a:xfrm>
            <a:off x="585755" y="8285058"/>
            <a:ext cx="5616624" cy="30777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chemeClr val="dk1"/>
                </a:solidFill>
                <a:latin typeface="Calibri"/>
                <a:ea typeface="Calibri"/>
                <a:cs typeface="Calibri"/>
                <a:sym typeface="Calibri"/>
              </a:rPr>
              <a:t>Date:                              Teacher Signature:</a:t>
            </a:r>
            <a:endParaRPr sz="14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p:nvPr/>
        </p:nvSpPr>
        <p:spPr>
          <a:xfrm>
            <a:off x="1916832" y="50146"/>
            <a:ext cx="4752528"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u="sng" dirty="0">
                <a:solidFill>
                  <a:schemeClr val="dk1"/>
                </a:solidFill>
                <a:latin typeface="Calibri"/>
                <a:ea typeface="Calibri"/>
                <a:cs typeface="Calibri"/>
                <a:sym typeface="Calibri"/>
              </a:rPr>
              <a:t>Week 2: How can belief be expressed in actions?</a:t>
            </a:r>
            <a:endParaRPr sz="1100" dirty="0"/>
          </a:p>
        </p:txBody>
      </p:sp>
      <p:sp>
        <p:nvSpPr>
          <p:cNvPr id="136" name="Shape 136" descr="Image result for irena sendler"/>
          <p:cNvSpPr/>
          <p:nvPr/>
        </p:nvSpPr>
        <p:spPr>
          <a:xfrm>
            <a:off x="155575" y="-108347"/>
            <a:ext cx="304800" cy="2286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 name="Shape 137" descr="Image result for sophie scholl"/>
          <p:cNvSpPr/>
          <p:nvPr/>
        </p:nvSpPr>
        <p:spPr>
          <a:xfrm>
            <a:off x="307975" y="5953"/>
            <a:ext cx="304800" cy="2286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Shape 138" descr="Image result for sophie scholl"/>
          <p:cNvSpPr/>
          <p:nvPr/>
        </p:nvSpPr>
        <p:spPr>
          <a:xfrm>
            <a:off x="460375" y="120253"/>
            <a:ext cx="304800" cy="2286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Shape 139"/>
          <p:cNvSpPr txBox="1"/>
          <p:nvPr/>
        </p:nvSpPr>
        <p:spPr>
          <a:xfrm>
            <a:off x="155575" y="50146"/>
            <a:ext cx="1617241" cy="3693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u="sng">
                <a:solidFill>
                  <a:schemeClr val="dk1"/>
                </a:solidFill>
                <a:latin typeface="Calibri"/>
                <a:ea typeface="Calibri"/>
                <a:cs typeface="Calibri"/>
                <a:sym typeface="Calibri"/>
              </a:rPr>
              <a:t>Reflection</a:t>
            </a:r>
            <a:endParaRPr sz="1800" b="1" u="sng">
              <a:solidFill>
                <a:schemeClr val="dk1"/>
              </a:solidFill>
              <a:latin typeface="Calibri"/>
              <a:ea typeface="Calibri"/>
              <a:cs typeface="Calibri"/>
              <a:sym typeface="Calibri"/>
            </a:endParaRPr>
          </a:p>
        </p:txBody>
      </p:sp>
      <p:sp>
        <p:nvSpPr>
          <p:cNvPr id="140" name="Shape 140"/>
          <p:cNvSpPr txBox="1"/>
          <p:nvPr/>
        </p:nvSpPr>
        <p:spPr>
          <a:xfrm>
            <a:off x="299276" y="828396"/>
            <a:ext cx="6234452" cy="2317576"/>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dirty="0">
                <a:solidFill>
                  <a:schemeClr val="dk1"/>
                </a:solidFill>
                <a:latin typeface="Calibri"/>
                <a:ea typeface="Calibri"/>
                <a:cs typeface="Calibri"/>
                <a:sym typeface="Calibri"/>
              </a:rPr>
              <a:t>Many people in the world today say they are religious. But what exactly does that mean?</a:t>
            </a:r>
            <a:endParaRPr sz="1200" dirty="0"/>
          </a:p>
          <a:p>
            <a:pPr marL="0" marR="0" lvl="0" indent="0" algn="l" rtl="0">
              <a:spcBef>
                <a:spcPts val="0"/>
              </a:spcBef>
              <a:spcAft>
                <a:spcPts val="0"/>
              </a:spcAft>
              <a:buNone/>
            </a:pPr>
            <a:r>
              <a:rPr lang="en-GB" sz="1200" dirty="0">
                <a:solidFill>
                  <a:schemeClr val="dk1"/>
                </a:solidFill>
                <a:latin typeface="Calibri"/>
                <a:ea typeface="Calibri"/>
                <a:cs typeface="Calibri"/>
                <a:sym typeface="Calibri"/>
              </a:rPr>
              <a:t>It can include:</a:t>
            </a:r>
            <a:endParaRPr sz="1200" dirty="0"/>
          </a:p>
          <a:p>
            <a:pPr marL="285750" marR="0" lvl="0" indent="-285750" algn="l" rtl="0">
              <a:spcBef>
                <a:spcPts val="0"/>
              </a:spcBef>
              <a:spcAft>
                <a:spcPts val="0"/>
              </a:spcAft>
              <a:buClr>
                <a:schemeClr val="dk1"/>
              </a:buClr>
              <a:buSzPts val="1400"/>
              <a:buFont typeface="Arial"/>
              <a:buChar char="•"/>
            </a:pPr>
            <a:r>
              <a:rPr lang="en-GB" sz="1200" b="1" dirty="0">
                <a:solidFill>
                  <a:schemeClr val="dk1"/>
                </a:solidFill>
                <a:latin typeface="Calibri"/>
                <a:ea typeface="Calibri"/>
                <a:cs typeface="Calibri"/>
                <a:sym typeface="Calibri"/>
              </a:rPr>
              <a:t>Belief in a spiritual dimension to life</a:t>
            </a:r>
            <a:endParaRPr sz="1200" dirty="0"/>
          </a:p>
          <a:p>
            <a:pPr marL="0" marR="0" lvl="0" indent="0" algn="l" rtl="0">
              <a:spcBef>
                <a:spcPts val="0"/>
              </a:spcBef>
              <a:spcAft>
                <a:spcPts val="0"/>
              </a:spcAft>
              <a:buNone/>
            </a:pPr>
            <a:r>
              <a:rPr lang="en-GB" sz="1200" dirty="0">
                <a:solidFill>
                  <a:schemeClr val="dk1"/>
                </a:solidFill>
                <a:latin typeface="Calibri"/>
                <a:ea typeface="Calibri"/>
                <a:cs typeface="Calibri"/>
                <a:sym typeface="Calibri"/>
              </a:rPr>
              <a:t>Many people  believe there is more to a human being than the physical body. Many believe in life after </a:t>
            </a:r>
            <a:r>
              <a:rPr lang="en-GB" sz="1200" dirty="0" smtClean="0">
                <a:solidFill>
                  <a:schemeClr val="dk1"/>
                </a:solidFill>
                <a:latin typeface="Calibri"/>
                <a:ea typeface="Calibri"/>
                <a:cs typeface="Calibri"/>
                <a:sym typeface="Calibri"/>
              </a:rPr>
              <a:t>death. Many believe in the </a:t>
            </a:r>
            <a:r>
              <a:rPr lang="en-GB" sz="1200" dirty="0">
                <a:solidFill>
                  <a:schemeClr val="dk1"/>
                </a:solidFill>
                <a:latin typeface="Calibri"/>
                <a:ea typeface="Calibri"/>
                <a:cs typeface="Calibri"/>
                <a:sym typeface="Calibri"/>
              </a:rPr>
              <a:t>idea of a soul</a:t>
            </a:r>
            <a:r>
              <a:rPr lang="en-GB" sz="1200" dirty="0" smtClean="0">
                <a:solidFill>
                  <a:schemeClr val="dk1"/>
                </a:solidFill>
                <a:latin typeface="Calibri"/>
                <a:ea typeface="Calibri"/>
                <a:cs typeface="Calibri"/>
                <a:sym typeface="Calibri"/>
              </a:rPr>
              <a:t>. Some believe in spirits or ghosts. </a:t>
            </a:r>
            <a:endParaRPr sz="1200" dirty="0"/>
          </a:p>
          <a:p>
            <a:pPr marL="285750" marR="0" lvl="0" indent="-285750" algn="l" rtl="0">
              <a:spcBef>
                <a:spcPts val="0"/>
              </a:spcBef>
              <a:spcAft>
                <a:spcPts val="0"/>
              </a:spcAft>
              <a:buClr>
                <a:schemeClr val="dk1"/>
              </a:buClr>
              <a:buSzPts val="1400"/>
              <a:buFont typeface="Arial"/>
              <a:buChar char="•"/>
            </a:pPr>
            <a:r>
              <a:rPr lang="en-GB" sz="1200" b="1" dirty="0">
                <a:solidFill>
                  <a:schemeClr val="dk1"/>
                </a:solidFill>
                <a:latin typeface="Calibri"/>
                <a:ea typeface="Calibri"/>
                <a:cs typeface="Calibri"/>
                <a:sym typeface="Calibri"/>
              </a:rPr>
              <a:t>Belief that life is sacred</a:t>
            </a:r>
            <a:endParaRPr sz="1200" dirty="0"/>
          </a:p>
          <a:p>
            <a:pPr marL="0" marR="0" lvl="0" indent="0" algn="l" rtl="0">
              <a:spcBef>
                <a:spcPts val="0"/>
              </a:spcBef>
              <a:spcAft>
                <a:spcPts val="0"/>
              </a:spcAft>
              <a:buNone/>
            </a:pPr>
            <a:r>
              <a:rPr lang="en-GB" sz="1200" dirty="0" smtClean="0">
                <a:solidFill>
                  <a:schemeClr val="dk1"/>
                </a:solidFill>
                <a:latin typeface="Calibri"/>
                <a:ea typeface="Calibri"/>
                <a:cs typeface="Calibri"/>
                <a:sym typeface="Calibri"/>
              </a:rPr>
              <a:t>Most religious people believe human life is very special and should be protects. Most believe the environment is very special too and should be looked after. Some also believe that animal life should </a:t>
            </a:r>
            <a:r>
              <a:rPr lang="en-GB" sz="1200" dirty="0">
                <a:solidFill>
                  <a:schemeClr val="dk1"/>
                </a:solidFill>
                <a:latin typeface="Calibri"/>
                <a:ea typeface="Calibri"/>
                <a:cs typeface="Calibri"/>
                <a:sym typeface="Calibri"/>
              </a:rPr>
              <a:t>be </a:t>
            </a:r>
            <a:r>
              <a:rPr lang="en-GB" sz="1200" dirty="0" smtClean="0">
                <a:solidFill>
                  <a:schemeClr val="dk1"/>
                </a:solidFill>
                <a:latin typeface="Calibri"/>
                <a:ea typeface="Calibri"/>
                <a:cs typeface="Calibri"/>
                <a:sym typeface="Calibri"/>
              </a:rPr>
              <a:t>protected too. </a:t>
            </a:r>
            <a:endParaRPr sz="1200" dirty="0"/>
          </a:p>
          <a:p>
            <a:pPr marL="285750" marR="0" lvl="0" indent="-285750" algn="l" rtl="0">
              <a:spcBef>
                <a:spcPts val="0"/>
              </a:spcBef>
              <a:spcAft>
                <a:spcPts val="0"/>
              </a:spcAft>
              <a:buClr>
                <a:schemeClr val="dk1"/>
              </a:buClr>
              <a:buSzPts val="1400"/>
              <a:buFont typeface="Arial"/>
              <a:buChar char="•"/>
            </a:pPr>
            <a:r>
              <a:rPr lang="en-GB" sz="1200" b="1" dirty="0">
                <a:solidFill>
                  <a:schemeClr val="dk1"/>
                </a:solidFill>
                <a:latin typeface="Calibri"/>
                <a:ea typeface="Calibri"/>
                <a:cs typeface="Calibri"/>
                <a:sym typeface="Calibri"/>
              </a:rPr>
              <a:t>Belief that life has a meaning</a:t>
            </a:r>
            <a:endParaRPr sz="1200" dirty="0"/>
          </a:p>
          <a:p>
            <a:pPr marL="0" marR="0" lvl="0" indent="0" algn="l" rtl="0">
              <a:spcBef>
                <a:spcPts val="0"/>
              </a:spcBef>
              <a:spcAft>
                <a:spcPts val="0"/>
              </a:spcAft>
              <a:buNone/>
            </a:pPr>
            <a:r>
              <a:rPr lang="en-GB" sz="1200" dirty="0">
                <a:solidFill>
                  <a:schemeClr val="dk1"/>
                </a:solidFill>
                <a:latin typeface="Calibri"/>
                <a:ea typeface="Calibri"/>
                <a:cs typeface="Calibri"/>
                <a:sym typeface="Calibri"/>
              </a:rPr>
              <a:t>Following a religion allows people to make sense of their life. It helps them to deal with big questions such as ‘why are we here</a:t>
            </a:r>
            <a:r>
              <a:rPr lang="en-GB" sz="1200" dirty="0" smtClean="0">
                <a:solidFill>
                  <a:schemeClr val="dk1"/>
                </a:solidFill>
                <a:latin typeface="Calibri"/>
                <a:ea typeface="Calibri"/>
                <a:cs typeface="Calibri"/>
                <a:sym typeface="Calibri"/>
              </a:rPr>
              <a:t>?’.</a:t>
            </a:r>
            <a:endParaRPr sz="1200"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Calibri"/>
              <a:ea typeface="Calibri"/>
              <a:cs typeface="Calibri"/>
              <a:sym typeface="Calibri"/>
            </a:endParaRPr>
          </a:p>
        </p:txBody>
      </p:sp>
      <p:sp>
        <p:nvSpPr>
          <p:cNvPr id="141" name="Shape 141"/>
          <p:cNvSpPr txBox="1"/>
          <p:nvPr/>
        </p:nvSpPr>
        <p:spPr>
          <a:xfrm>
            <a:off x="299276" y="3145972"/>
            <a:ext cx="6234452" cy="584775"/>
          </a:xfrm>
          <a:prstGeom prst="rect">
            <a:avLst/>
          </a:prstGeom>
          <a:noFill/>
          <a:ln w="28575" cap="flat" cmpd="sng">
            <a:solidFill>
              <a:schemeClr val="dk1"/>
            </a:solidFill>
            <a:prstDash val="lgDash"/>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100" b="1" u="sng" dirty="0">
                <a:solidFill>
                  <a:schemeClr val="dk1"/>
                </a:solidFill>
                <a:latin typeface="Calibri"/>
                <a:ea typeface="Calibri"/>
                <a:cs typeface="Calibri"/>
                <a:sym typeface="Calibri"/>
              </a:rPr>
              <a:t>Task: </a:t>
            </a:r>
            <a:r>
              <a:rPr lang="en-GB" sz="1100" dirty="0">
                <a:solidFill>
                  <a:schemeClr val="dk1"/>
                </a:solidFill>
                <a:latin typeface="Calibri"/>
                <a:ea typeface="Calibri"/>
                <a:cs typeface="Calibri"/>
                <a:sym typeface="Calibri"/>
              </a:rPr>
              <a:t>From the information above what specific </a:t>
            </a:r>
            <a:r>
              <a:rPr lang="en-GB" sz="1100" dirty="0" smtClean="0">
                <a:solidFill>
                  <a:schemeClr val="dk1"/>
                </a:solidFill>
                <a:latin typeface="Calibri"/>
                <a:ea typeface="Calibri"/>
                <a:cs typeface="Calibri"/>
                <a:sym typeface="Calibri"/>
              </a:rPr>
              <a:t>actions might </a:t>
            </a:r>
            <a:r>
              <a:rPr lang="en-GB" sz="1100" dirty="0">
                <a:solidFill>
                  <a:schemeClr val="dk1"/>
                </a:solidFill>
                <a:latin typeface="Calibri"/>
                <a:ea typeface="Calibri"/>
                <a:cs typeface="Calibri"/>
                <a:sym typeface="Calibri"/>
              </a:rPr>
              <a:t>a religious person do, or avoid doing, which would show that they believe life is sacred? </a:t>
            </a:r>
            <a:r>
              <a:rPr lang="en-GB" sz="1100" dirty="0" smtClean="0">
                <a:solidFill>
                  <a:schemeClr val="dk1"/>
                </a:solidFill>
                <a:latin typeface="Calibri"/>
                <a:ea typeface="Calibri"/>
                <a:cs typeface="Calibri"/>
                <a:sym typeface="Calibri"/>
              </a:rPr>
              <a:t>Add </a:t>
            </a:r>
            <a:r>
              <a:rPr lang="en-GB" sz="1100" b="1" dirty="0" smtClean="0">
                <a:solidFill>
                  <a:schemeClr val="dk1"/>
                </a:solidFill>
                <a:latin typeface="Calibri"/>
                <a:ea typeface="Calibri"/>
                <a:cs typeface="Calibri"/>
                <a:sym typeface="Calibri"/>
              </a:rPr>
              <a:t>at least 5 </a:t>
            </a:r>
            <a:r>
              <a:rPr lang="en-GB" sz="1100" dirty="0" smtClean="0">
                <a:solidFill>
                  <a:schemeClr val="dk1"/>
                </a:solidFill>
                <a:latin typeface="Calibri"/>
                <a:ea typeface="Calibri"/>
                <a:cs typeface="Calibri"/>
                <a:sym typeface="Calibri"/>
              </a:rPr>
              <a:t>ideas to the mind map below.</a:t>
            </a:r>
            <a:endParaRPr sz="1100" dirty="0"/>
          </a:p>
        </p:txBody>
      </p:sp>
      <p:sp>
        <p:nvSpPr>
          <p:cNvPr id="142" name="Shape 142"/>
          <p:cNvSpPr/>
          <p:nvPr/>
        </p:nvSpPr>
        <p:spPr>
          <a:xfrm>
            <a:off x="2726226" y="5521610"/>
            <a:ext cx="1656184" cy="618143"/>
          </a:xfrm>
          <a:prstGeom prst="ellipse">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Shape 143"/>
          <p:cNvSpPr txBox="1"/>
          <p:nvPr/>
        </p:nvSpPr>
        <p:spPr>
          <a:xfrm>
            <a:off x="3097152" y="5592153"/>
            <a:ext cx="957002"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b="1" dirty="0">
                <a:solidFill>
                  <a:schemeClr val="dk1"/>
                </a:solidFill>
                <a:latin typeface="Calibri"/>
                <a:ea typeface="Calibri"/>
                <a:cs typeface="Calibri"/>
                <a:sym typeface="Calibri"/>
              </a:rPr>
              <a:t>Belief life is sacred</a:t>
            </a:r>
            <a:endParaRPr sz="1400" b="1" dirty="0">
              <a:solidFill>
                <a:schemeClr val="dk1"/>
              </a:solidFill>
              <a:latin typeface="Calibri"/>
              <a:ea typeface="Calibri"/>
              <a:cs typeface="Calibri"/>
              <a:sym typeface="Calibri"/>
            </a:endParaRPr>
          </a:p>
        </p:txBody>
      </p:sp>
      <p:cxnSp>
        <p:nvCxnSpPr>
          <p:cNvPr id="144" name="Shape 144"/>
          <p:cNvCxnSpPr>
            <a:stCxn id="142" idx="4"/>
          </p:cNvCxnSpPr>
          <p:nvPr/>
        </p:nvCxnSpPr>
        <p:spPr>
          <a:xfrm>
            <a:off x="3554318" y="6139753"/>
            <a:ext cx="10500" cy="576000"/>
          </a:xfrm>
          <a:prstGeom prst="straightConnector1">
            <a:avLst/>
          </a:prstGeom>
          <a:noFill/>
          <a:ln w="9525" cap="flat" cmpd="sng">
            <a:solidFill>
              <a:schemeClr val="accent1"/>
            </a:solidFill>
            <a:prstDash val="solid"/>
            <a:miter lim="800000"/>
            <a:headEnd type="none" w="sm" len="sm"/>
            <a:tailEnd type="stealth" w="med" len="med"/>
          </a:ln>
        </p:spPr>
      </p:cxnSp>
      <p:sp>
        <p:nvSpPr>
          <p:cNvPr id="145" name="Shape 145"/>
          <p:cNvSpPr/>
          <p:nvPr/>
        </p:nvSpPr>
        <p:spPr>
          <a:xfrm>
            <a:off x="2878626" y="6715817"/>
            <a:ext cx="1656184" cy="618143"/>
          </a:xfrm>
          <a:prstGeom prst="ellipse">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Shape 146"/>
          <p:cNvSpPr txBox="1"/>
          <p:nvPr/>
        </p:nvSpPr>
        <p:spPr>
          <a:xfrm>
            <a:off x="3177544" y="6796678"/>
            <a:ext cx="108012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b="1" dirty="0">
                <a:solidFill>
                  <a:schemeClr val="dk1"/>
                </a:solidFill>
                <a:latin typeface="Calibri"/>
                <a:ea typeface="Calibri"/>
                <a:cs typeface="Calibri"/>
                <a:sym typeface="Calibri"/>
              </a:rPr>
              <a:t>Treatment of the earth</a:t>
            </a:r>
            <a:endParaRPr sz="1400" b="1" dirty="0">
              <a:solidFill>
                <a:schemeClr val="dk1"/>
              </a:solidFill>
              <a:latin typeface="Calibri"/>
              <a:ea typeface="Calibri"/>
              <a:cs typeface="Calibri"/>
              <a:sym typeface="Calibri"/>
            </a:endParaRPr>
          </a:p>
        </p:txBody>
      </p:sp>
      <p:sp>
        <p:nvSpPr>
          <p:cNvPr id="147" name="Shape 147"/>
          <p:cNvSpPr/>
          <p:nvPr/>
        </p:nvSpPr>
        <p:spPr>
          <a:xfrm>
            <a:off x="1641655" y="4584218"/>
            <a:ext cx="1128115" cy="618143"/>
          </a:xfrm>
          <a:prstGeom prst="ellipse">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Shape 148"/>
          <p:cNvSpPr/>
          <p:nvPr/>
        </p:nvSpPr>
        <p:spPr>
          <a:xfrm>
            <a:off x="4636848" y="4678529"/>
            <a:ext cx="1128115" cy="618143"/>
          </a:xfrm>
          <a:prstGeom prst="ellipse">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Shape 149"/>
          <p:cNvSpPr txBox="1"/>
          <p:nvPr/>
        </p:nvSpPr>
        <p:spPr>
          <a:xfrm>
            <a:off x="1746320" y="4664492"/>
            <a:ext cx="984099"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1" dirty="0">
                <a:solidFill>
                  <a:schemeClr val="dk1"/>
                </a:solidFill>
                <a:latin typeface="Calibri"/>
                <a:ea typeface="Calibri"/>
                <a:cs typeface="Calibri"/>
                <a:sym typeface="Calibri"/>
              </a:rPr>
              <a:t>Treatment of animals</a:t>
            </a:r>
            <a:endParaRPr sz="1200" b="1" dirty="0">
              <a:solidFill>
                <a:schemeClr val="dk1"/>
              </a:solidFill>
              <a:latin typeface="Calibri"/>
              <a:ea typeface="Calibri"/>
              <a:cs typeface="Calibri"/>
              <a:sym typeface="Calibri"/>
            </a:endParaRPr>
          </a:p>
        </p:txBody>
      </p:sp>
      <p:sp>
        <p:nvSpPr>
          <p:cNvPr id="154" name="Shape 154"/>
          <p:cNvSpPr txBox="1"/>
          <p:nvPr/>
        </p:nvSpPr>
        <p:spPr>
          <a:xfrm>
            <a:off x="364270" y="4335046"/>
            <a:ext cx="979072" cy="461665"/>
          </a:xfrm>
          <a:prstGeom prst="rect">
            <a:avLst/>
          </a:prstGeom>
          <a:solidFill>
            <a:srgbClr val="FFC00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200" dirty="0">
                <a:solidFill>
                  <a:schemeClr val="dk1"/>
                </a:solidFill>
                <a:latin typeface="Calibri"/>
                <a:ea typeface="Calibri"/>
                <a:cs typeface="Calibri"/>
                <a:sym typeface="Calibri"/>
              </a:rPr>
              <a:t>W</a:t>
            </a:r>
            <a:r>
              <a:rPr lang="en-GB" sz="1200" dirty="0" smtClean="0">
                <a:solidFill>
                  <a:schemeClr val="dk1"/>
                </a:solidFill>
                <a:latin typeface="Calibri"/>
                <a:ea typeface="Calibri"/>
                <a:cs typeface="Calibri"/>
                <a:sym typeface="Calibri"/>
              </a:rPr>
              <a:t>on’t </a:t>
            </a:r>
            <a:r>
              <a:rPr lang="en-GB" sz="1200" dirty="0">
                <a:solidFill>
                  <a:schemeClr val="dk1"/>
                </a:solidFill>
                <a:latin typeface="Calibri"/>
                <a:ea typeface="Calibri"/>
                <a:cs typeface="Calibri"/>
                <a:sym typeface="Calibri"/>
              </a:rPr>
              <a:t>eat </a:t>
            </a:r>
            <a:r>
              <a:rPr lang="en-GB" sz="1200" dirty="0" smtClean="0">
                <a:solidFill>
                  <a:schemeClr val="dk1"/>
                </a:solidFill>
                <a:latin typeface="Calibri"/>
                <a:ea typeface="Calibri"/>
                <a:cs typeface="Calibri"/>
                <a:sym typeface="Calibri"/>
              </a:rPr>
              <a:t>meat </a:t>
            </a:r>
            <a:endParaRPr sz="1200" dirty="0">
              <a:solidFill>
                <a:schemeClr val="dk1"/>
              </a:solidFill>
              <a:latin typeface="Calibri"/>
              <a:ea typeface="Calibri"/>
              <a:cs typeface="Calibri"/>
              <a:sym typeface="Calibri"/>
            </a:endParaRPr>
          </a:p>
        </p:txBody>
      </p:sp>
      <p:sp>
        <p:nvSpPr>
          <p:cNvPr id="150" name="Shape 150"/>
          <p:cNvSpPr txBox="1"/>
          <p:nvPr/>
        </p:nvSpPr>
        <p:spPr>
          <a:xfrm>
            <a:off x="4773592" y="4750905"/>
            <a:ext cx="936941"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1" dirty="0">
                <a:solidFill>
                  <a:schemeClr val="dk1"/>
                </a:solidFill>
                <a:latin typeface="Calibri"/>
                <a:ea typeface="Calibri"/>
                <a:cs typeface="Calibri"/>
                <a:sym typeface="Calibri"/>
              </a:rPr>
              <a:t>Treatment of people</a:t>
            </a:r>
            <a:endParaRPr sz="1200" b="1" dirty="0">
              <a:solidFill>
                <a:schemeClr val="dk1"/>
              </a:solidFill>
              <a:latin typeface="Calibri"/>
              <a:ea typeface="Calibri"/>
              <a:cs typeface="Calibri"/>
              <a:sym typeface="Calibri"/>
            </a:endParaRPr>
          </a:p>
        </p:txBody>
      </p:sp>
      <p:cxnSp>
        <p:nvCxnSpPr>
          <p:cNvPr id="151" name="Shape 151"/>
          <p:cNvCxnSpPr/>
          <p:nvPr/>
        </p:nvCxnSpPr>
        <p:spPr>
          <a:xfrm flipH="1" flipV="1">
            <a:off x="2471057" y="5126157"/>
            <a:ext cx="563028" cy="507750"/>
          </a:xfrm>
          <a:prstGeom prst="straightConnector1">
            <a:avLst/>
          </a:prstGeom>
          <a:noFill/>
          <a:ln w="9525" cap="flat" cmpd="sng">
            <a:solidFill>
              <a:schemeClr val="accent1"/>
            </a:solidFill>
            <a:prstDash val="solid"/>
            <a:miter lim="800000"/>
            <a:headEnd type="none" w="sm" len="sm"/>
            <a:tailEnd type="stealth" w="med" len="med"/>
          </a:ln>
        </p:spPr>
      </p:cxnSp>
      <p:cxnSp>
        <p:nvCxnSpPr>
          <p:cNvPr id="152" name="Shape 152"/>
          <p:cNvCxnSpPr>
            <a:stCxn id="142" idx="7"/>
          </p:cNvCxnSpPr>
          <p:nvPr/>
        </p:nvCxnSpPr>
        <p:spPr>
          <a:xfrm flipV="1">
            <a:off x="4139867" y="5074688"/>
            <a:ext cx="594955" cy="537447"/>
          </a:xfrm>
          <a:prstGeom prst="straightConnector1">
            <a:avLst/>
          </a:prstGeom>
          <a:noFill/>
          <a:ln w="9525" cap="flat" cmpd="sng">
            <a:solidFill>
              <a:schemeClr val="accent1"/>
            </a:solidFill>
            <a:prstDash val="solid"/>
            <a:miter lim="800000"/>
            <a:headEnd type="none" w="sm" len="sm"/>
            <a:tailEnd type="stealth" w="med" len="med"/>
          </a:ln>
        </p:spPr>
      </p:cxnSp>
      <p:cxnSp>
        <p:nvCxnSpPr>
          <p:cNvPr id="153" name="Shape 153"/>
          <p:cNvCxnSpPr/>
          <p:nvPr/>
        </p:nvCxnSpPr>
        <p:spPr>
          <a:xfrm flipH="1" flipV="1">
            <a:off x="1343342" y="4741381"/>
            <a:ext cx="298313" cy="157165"/>
          </a:xfrm>
          <a:prstGeom prst="straightConnector1">
            <a:avLst/>
          </a:prstGeom>
          <a:noFill/>
          <a:ln w="9525" cap="flat" cmpd="sng">
            <a:solidFill>
              <a:schemeClr val="accent1"/>
            </a:solidFill>
            <a:prstDash val="solid"/>
            <a:miter lim="800000"/>
            <a:headEnd type="none" w="sm" len="sm"/>
            <a:tailEnd type="stealth" w="med" len="med"/>
          </a:ln>
        </p:spPr>
      </p:cxnSp>
      <p:cxnSp>
        <p:nvCxnSpPr>
          <p:cNvPr id="155" name="Shape 155"/>
          <p:cNvCxnSpPr>
            <a:endCxn id="156" idx="0"/>
          </p:cNvCxnSpPr>
          <p:nvPr/>
        </p:nvCxnSpPr>
        <p:spPr>
          <a:xfrm>
            <a:off x="3640969" y="7287240"/>
            <a:ext cx="22205" cy="570993"/>
          </a:xfrm>
          <a:prstGeom prst="straightConnector1">
            <a:avLst/>
          </a:prstGeom>
          <a:noFill/>
          <a:ln w="9525" cap="flat" cmpd="sng">
            <a:solidFill>
              <a:schemeClr val="accent1"/>
            </a:solidFill>
            <a:prstDash val="solid"/>
            <a:miter lim="800000"/>
            <a:headEnd type="none" w="sm" len="sm"/>
            <a:tailEnd type="stealth" w="med" len="med"/>
          </a:ln>
        </p:spPr>
      </p:cxnSp>
      <p:sp>
        <p:nvSpPr>
          <p:cNvPr id="156" name="Shape 156"/>
          <p:cNvSpPr txBox="1"/>
          <p:nvPr/>
        </p:nvSpPr>
        <p:spPr>
          <a:xfrm>
            <a:off x="3123114" y="7858233"/>
            <a:ext cx="1080120" cy="276999"/>
          </a:xfrm>
          <a:prstGeom prst="rect">
            <a:avLst/>
          </a:prstGeom>
          <a:solidFill>
            <a:srgbClr val="FFC00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dirty="0" smtClean="0">
                <a:solidFill>
                  <a:schemeClr val="dk1"/>
                </a:solidFill>
                <a:latin typeface="Calibri"/>
                <a:ea typeface="Calibri"/>
                <a:cs typeface="Calibri"/>
                <a:sym typeface="Calibri"/>
              </a:rPr>
              <a:t>Won’t litter</a:t>
            </a:r>
            <a:endParaRPr sz="1200" dirty="0">
              <a:solidFill>
                <a:schemeClr val="dk1"/>
              </a:solidFill>
              <a:latin typeface="Calibri"/>
              <a:ea typeface="Calibri"/>
              <a:cs typeface="Calibri"/>
              <a:sym typeface="Calibri"/>
            </a:endParaRPr>
          </a:p>
        </p:txBody>
      </p:sp>
      <p:sp>
        <p:nvSpPr>
          <p:cNvPr id="4" name="TextBox 3"/>
          <p:cNvSpPr txBox="1"/>
          <p:nvPr/>
        </p:nvSpPr>
        <p:spPr>
          <a:xfrm rot="19037780">
            <a:off x="4000801" y="5127049"/>
            <a:ext cx="712054" cy="307777"/>
          </a:xfrm>
          <a:prstGeom prst="rect">
            <a:avLst/>
          </a:prstGeom>
          <a:noFill/>
        </p:spPr>
        <p:txBody>
          <a:bodyPr wrap="none" rtlCol="0">
            <a:spAutoFit/>
          </a:bodyPr>
          <a:lstStyle/>
          <a:p>
            <a:r>
              <a:rPr lang="en-GB" dirty="0" smtClean="0"/>
              <a:t>affects</a:t>
            </a:r>
            <a:endParaRPr lang="en-GB" dirty="0"/>
          </a:p>
        </p:txBody>
      </p:sp>
      <p:sp>
        <p:nvSpPr>
          <p:cNvPr id="27" name="TextBox 26"/>
          <p:cNvSpPr txBox="1"/>
          <p:nvPr/>
        </p:nvSpPr>
        <p:spPr>
          <a:xfrm rot="5400000">
            <a:off x="3323694" y="6267178"/>
            <a:ext cx="712054" cy="307777"/>
          </a:xfrm>
          <a:prstGeom prst="rect">
            <a:avLst/>
          </a:prstGeom>
          <a:noFill/>
        </p:spPr>
        <p:txBody>
          <a:bodyPr wrap="none" rtlCol="0">
            <a:spAutoFit/>
          </a:bodyPr>
          <a:lstStyle/>
          <a:p>
            <a:r>
              <a:rPr lang="en-GB" dirty="0" smtClean="0"/>
              <a:t>affects</a:t>
            </a:r>
            <a:endParaRPr lang="en-GB" dirty="0"/>
          </a:p>
        </p:txBody>
      </p:sp>
      <p:sp>
        <p:nvSpPr>
          <p:cNvPr id="29" name="TextBox 28"/>
          <p:cNvSpPr txBox="1"/>
          <p:nvPr/>
        </p:nvSpPr>
        <p:spPr>
          <a:xfrm rot="2449051">
            <a:off x="2523757" y="5208209"/>
            <a:ext cx="712054" cy="307777"/>
          </a:xfrm>
          <a:prstGeom prst="rect">
            <a:avLst/>
          </a:prstGeom>
          <a:noFill/>
        </p:spPr>
        <p:txBody>
          <a:bodyPr wrap="none" rtlCol="0">
            <a:spAutoFit/>
          </a:bodyPr>
          <a:lstStyle/>
          <a:p>
            <a:r>
              <a:rPr lang="en-GB" dirty="0" smtClean="0"/>
              <a:t>affects</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900">
                <a:solidFill>
                  <a:srgbClr val="888888"/>
                </a:solidFill>
                <a:latin typeface="Calibri"/>
                <a:ea typeface="Calibri"/>
                <a:cs typeface="Calibri"/>
                <a:sym typeface="Calibri"/>
              </a:rPr>
              <a:t>6</a:t>
            </a:fld>
            <a:endParaRPr sz="900">
              <a:solidFill>
                <a:srgbClr val="888888"/>
              </a:solidFill>
              <a:latin typeface="Calibri"/>
              <a:ea typeface="Calibri"/>
              <a:cs typeface="Calibri"/>
              <a:sym typeface="Calibri"/>
            </a:endParaRPr>
          </a:p>
        </p:txBody>
      </p:sp>
      <p:sp>
        <p:nvSpPr>
          <p:cNvPr id="162" name="Shape 162"/>
          <p:cNvSpPr txBox="1"/>
          <p:nvPr/>
        </p:nvSpPr>
        <p:spPr>
          <a:xfrm>
            <a:off x="260648" y="467544"/>
            <a:ext cx="6120680" cy="63401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b="1" u="sng">
                <a:solidFill>
                  <a:schemeClr val="dk1"/>
                </a:solidFill>
                <a:latin typeface="Calibri"/>
                <a:ea typeface="Calibri"/>
                <a:cs typeface="Calibri"/>
                <a:sym typeface="Calibri"/>
              </a:rPr>
              <a:t>How do Beliefs affect actions?</a:t>
            </a:r>
            <a:endParaRPr/>
          </a:p>
          <a:p>
            <a:pPr marL="0" marR="0" lvl="0" indent="0" algn="l" rtl="0">
              <a:spcBef>
                <a:spcPts val="0"/>
              </a:spcBef>
              <a:spcAft>
                <a:spcPts val="0"/>
              </a:spcAft>
              <a:buNone/>
            </a:pPr>
            <a:endParaRPr sz="1400" b="1" u="sng">
              <a:solidFill>
                <a:schemeClr val="dk1"/>
              </a:solidFill>
              <a:latin typeface="Calibri"/>
              <a:ea typeface="Calibri"/>
              <a:cs typeface="Calibri"/>
              <a:sym typeface="Calibri"/>
            </a:endParaRPr>
          </a:p>
          <a:p>
            <a:pPr marL="0" marR="0" lvl="0" indent="0" algn="l" rtl="0">
              <a:spcBef>
                <a:spcPts val="0"/>
              </a:spcBef>
              <a:spcAft>
                <a:spcPts val="0"/>
              </a:spcAft>
              <a:buNone/>
            </a:pPr>
            <a:r>
              <a:rPr lang="en-GB" sz="1400">
                <a:solidFill>
                  <a:schemeClr val="dk1"/>
                </a:solidFill>
                <a:latin typeface="Calibri"/>
                <a:ea typeface="Calibri"/>
                <a:cs typeface="Calibri"/>
                <a:sym typeface="Calibri"/>
              </a:rPr>
              <a:t>What people believe is often seen in the way that they behave and the way they treat people around them. For example, they might stand up for human rights. Expressing their beliefs in actions often involves putting others before themselves and making sacrifices.</a:t>
            </a:r>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n-GB" sz="1400">
                <a:solidFill>
                  <a:schemeClr val="dk1"/>
                </a:solidFill>
                <a:latin typeface="Calibri"/>
                <a:ea typeface="Calibri"/>
                <a:cs typeface="Calibri"/>
                <a:sym typeface="Calibri"/>
              </a:rPr>
              <a:t>1. Describe two more ways that a person may express their beliefs through their actions.</a:t>
            </a:r>
            <a:endParaRPr/>
          </a:p>
          <a:p>
            <a:pPr marL="0" marR="0" lvl="0" indent="0" algn="l" rtl="0">
              <a:spcBef>
                <a:spcPts val="0"/>
              </a:spcBef>
              <a:spcAft>
                <a:spcPts val="0"/>
              </a:spcAft>
              <a:buNone/>
            </a:pPr>
            <a:r>
              <a:rPr lang="en-GB" sz="1400" b="1">
                <a:solidFill>
                  <a:schemeClr val="dk1"/>
                </a:solidFill>
                <a:latin typeface="Calibri"/>
                <a:ea typeface="Calibri"/>
                <a:cs typeface="Calibri"/>
                <a:sym typeface="Calibri"/>
              </a:rPr>
              <a:t>A person may express their beliefs by</a:t>
            </a:r>
            <a:endParaRPr/>
          </a:p>
          <a:p>
            <a:pPr marL="0" marR="0" lvl="0" indent="0" algn="l" rtl="0">
              <a:spcBef>
                <a:spcPts val="0"/>
              </a:spcBef>
              <a:spcAft>
                <a:spcPts val="0"/>
              </a:spcAft>
              <a:buNone/>
            </a:pPr>
            <a:r>
              <a:rPr lang="en-GB" sz="1400">
                <a:solidFill>
                  <a:srgbClr val="AEABAB"/>
                </a:solidFill>
                <a:latin typeface="Calibri"/>
                <a:ea typeface="Calibri"/>
                <a:cs typeface="Calibri"/>
                <a:sym typeface="Calibri"/>
              </a:rPr>
              <a:t>______________________________________________________________________________________________________________________________________________________________________________________________________</a:t>
            </a:r>
            <a:endParaRPr/>
          </a:p>
          <a:p>
            <a:pPr marL="0" marR="0" lvl="0" indent="0" algn="l" rtl="0">
              <a:spcBef>
                <a:spcPts val="0"/>
              </a:spcBef>
              <a:spcAft>
                <a:spcPts val="0"/>
              </a:spcAft>
              <a:buNone/>
            </a:pPr>
            <a:r>
              <a:rPr lang="en-GB" sz="1400" b="1">
                <a:solidFill>
                  <a:schemeClr val="dk1"/>
                </a:solidFill>
                <a:latin typeface="Calibri"/>
                <a:ea typeface="Calibri"/>
                <a:cs typeface="Calibri"/>
                <a:sym typeface="Calibri"/>
              </a:rPr>
              <a:t>Another way a person may express their beliefs could be </a:t>
            </a:r>
            <a:endParaRPr/>
          </a:p>
          <a:p>
            <a:pPr marL="0" marR="0" lvl="0" indent="0" algn="l" rtl="0">
              <a:spcBef>
                <a:spcPts val="0"/>
              </a:spcBef>
              <a:spcAft>
                <a:spcPts val="0"/>
              </a:spcAft>
              <a:buNone/>
            </a:pPr>
            <a:r>
              <a:rPr lang="en-GB" sz="1400">
                <a:solidFill>
                  <a:srgbClr val="AEABAB"/>
                </a:solidFill>
                <a:latin typeface="Calibri"/>
                <a:ea typeface="Calibri"/>
                <a:cs typeface="Calibri"/>
                <a:sym typeface="Calibri"/>
              </a:rPr>
              <a:t>____________________________________________________________________________________________________________________________________</a:t>
            </a:r>
            <a:endParaRPr sz="1400">
              <a:solidFill>
                <a:srgbClr val="AEABAB"/>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n-GB" sz="1400">
                <a:solidFill>
                  <a:schemeClr val="dk1"/>
                </a:solidFill>
                <a:latin typeface="Calibri"/>
                <a:ea typeface="Calibri"/>
                <a:cs typeface="Calibri"/>
                <a:sym typeface="Calibri"/>
              </a:rPr>
              <a:t>2. Do you think being religious is about what you believe or how you act? Explain your answer using full sentences.</a:t>
            </a:r>
            <a:endParaRPr/>
          </a:p>
          <a:p>
            <a:pPr marL="0" marR="0" lvl="0" indent="0" algn="l" rtl="0">
              <a:spcBef>
                <a:spcPts val="0"/>
              </a:spcBef>
              <a:spcAft>
                <a:spcPts val="0"/>
              </a:spcAft>
              <a:buNone/>
            </a:pPr>
            <a:r>
              <a:rPr lang="en-GB" sz="1400" b="1">
                <a:solidFill>
                  <a:schemeClr val="dk1"/>
                </a:solidFill>
                <a:latin typeface="Calibri"/>
                <a:ea typeface="Calibri"/>
                <a:cs typeface="Calibri"/>
                <a:sym typeface="Calibri"/>
              </a:rPr>
              <a:t>I think being religious is about </a:t>
            </a:r>
            <a:r>
              <a:rPr lang="en-GB" sz="1400">
                <a:solidFill>
                  <a:srgbClr val="AEABAB"/>
                </a:solidFill>
                <a:latin typeface="Calibri"/>
                <a:ea typeface="Calibri"/>
                <a:cs typeface="Calibri"/>
                <a:sym typeface="Calibri"/>
              </a:rPr>
              <a:t>____________________________________________________________________________________________________________________________________</a:t>
            </a:r>
            <a:endParaRPr/>
          </a:p>
          <a:p>
            <a:pPr marL="0" marR="0" lvl="0" indent="0" algn="l" rtl="0">
              <a:spcBef>
                <a:spcPts val="0"/>
              </a:spcBef>
              <a:spcAft>
                <a:spcPts val="0"/>
              </a:spcAft>
              <a:buNone/>
            </a:pPr>
            <a:r>
              <a:rPr lang="en-GB" sz="1400" b="1">
                <a:solidFill>
                  <a:schemeClr val="dk1"/>
                </a:solidFill>
                <a:latin typeface="Calibri"/>
                <a:ea typeface="Calibri"/>
                <a:cs typeface="Calibri"/>
                <a:sym typeface="Calibri"/>
              </a:rPr>
              <a:t>I think this because</a:t>
            </a:r>
            <a:endParaRPr/>
          </a:p>
          <a:p>
            <a:pPr marL="0" marR="0" lvl="0" indent="0" algn="l" rtl="0">
              <a:spcBef>
                <a:spcPts val="0"/>
              </a:spcBef>
              <a:spcAft>
                <a:spcPts val="0"/>
              </a:spcAft>
              <a:buNone/>
            </a:pPr>
            <a:r>
              <a:rPr lang="en-GB" sz="1400">
                <a:solidFill>
                  <a:srgbClr val="AEABAB"/>
                </a:solidFill>
                <a:latin typeface="Calibri"/>
                <a:ea typeface="Calibri"/>
                <a:cs typeface="Calibri"/>
                <a:sym typeface="Calibr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sz="1400">
              <a:solidFill>
                <a:srgbClr val="AEABAB"/>
              </a:solidFill>
              <a:latin typeface="Calibri"/>
              <a:ea typeface="Calibri"/>
              <a:cs typeface="Calibri"/>
              <a:sym typeface="Calibri"/>
            </a:endParaRPr>
          </a:p>
        </p:txBody>
      </p:sp>
      <p:sp>
        <p:nvSpPr>
          <p:cNvPr id="163" name="Shape 163"/>
          <p:cNvSpPr txBox="1"/>
          <p:nvPr/>
        </p:nvSpPr>
        <p:spPr>
          <a:xfrm>
            <a:off x="387212" y="7092280"/>
            <a:ext cx="5616624" cy="64633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Parent/ Carer  comments</a:t>
            </a:r>
            <a:r>
              <a:rPr lang="en-GB" sz="1800">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 name="Shape 164"/>
          <p:cNvSpPr txBox="1"/>
          <p:nvPr/>
        </p:nvSpPr>
        <p:spPr>
          <a:xfrm>
            <a:off x="400229" y="8100392"/>
            <a:ext cx="5616624" cy="27699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Date:                              Teacher Signature:</a:t>
            </a:r>
            <a:endParaRPr sz="12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p:nvPr/>
        </p:nvSpPr>
        <p:spPr>
          <a:xfrm>
            <a:off x="2564904" y="142478"/>
            <a:ext cx="388843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u="sng">
                <a:solidFill>
                  <a:schemeClr val="dk1"/>
                </a:solidFill>
                <a:latin typeface="Calibri"/>
                <a:ea typeface="Calibri"/>
                <a:cs typeface="Calibri"/>
                <a:sym typeface="Calibri"/>
              </a:rPr>
              <a:t>Week 3: Beliefs about Jesus</a:t>
            </a:r>
            <a:endParaRPr/>
          </a:p>
        </p:txBody>
      </p:sp>
      <p:sp>
        <p:nvSpPr>
          <p:cNvPr id="170" name="Shape 170" descr="Image result for irena sendler"/>
          <p:cNvSpPr/>
          <p:nvPr/>
        </p:nvSpPr>
        <p:spPr>
          <a:xfrm>
            <a:off x="155575" y="-108347"/>
            <a:ext cx="304800" cy="2286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 name="Shape 171" descr="Image result for sophie scholl"/>
          <p:cNvSpPr/>
          <p:nvPr/>
        </p:nvSpPr>
        <p:spPr>
          <a:xfrm>
            <a:off x="307975" y="5953"/>
            <a:ext cx="304800" cy="2286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Shape 172" descr="Image result for sophie scholl"/>
          <p:cNvSpPr/>
          <p:nvPr/>
        </p:nvSpPr>
        <p:spPr>
          <a:xfrm>
            <a:off x="460375" y="120253"/>
            <a:ext cx="304800" cy="2286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 name="Shape 173"/>
          <p:cNvSpPr txBox="1"/>
          <p:nvPr/>
        </p:nvSpPr>
        <p:spPr>
          <a:xfrm>
            <a:off x="155575" y="50146"/>
            <a:ext cx="1545233" cy="3693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u="sng">
                <a:solidFill>
                  <a:schemeClr val="dk1"/>
                </a:solidFill>
                <a:latin typeface="Calibri"/>
                <a:ea typeface="Calibri"/>
                <a:cs typeface="Calibri"/>
                <a:sym typeface="Calibri"/>
              </a:rPr>
              <a:t>Consolidation</a:t>
            </a:r>
            <a:endParaRPr sz="1800" b="1" u="sng">
              <a:solidFill>
                <a:schemeClr val="dk1"/>
              </a:solidFill>
              <a:latin typeface="Calibri"/>
              <a:ea typeface="Calibri"/>
              <a:cs typeface="Calibri"/>
              <a:sym typeface="Calibri"/>
            </a:endParaRPr>
          </a:p>
        </p:txBody>
      </p:sp>
      <p:sp>
        <p:nvSpPr>
          <p:cNvPr id="174" name="Shape 174"/>
          <p:cNvSpPr txBox="1"/>
          <p:nvPr/>
        </p:nvSpPr>
        <p:spPr>
          <a:xfrm>
            <a:off x="612775" y="755576"/>
            <a:ext cx="5984577" cy="923330"/>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u="sng">
                <a:solidFill>
                  <a:schemeClr val="dk1"/>
                </a:solidFill>
                <a:latin typeface="Calibri"/>
                <a:ea typeface="Calibri"/>
                <a:cs typeface="Calibri"/>
                <a:sym typeface="Calibri"/>
              </a:rPr>
              <a:t> Task</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Below are some Christian beliefs about Jesus. Can you match them up to the correct Bible quote?</a:t>
            </a:r>
            <a:endParaRPr sz="1800">
              <a:solidFill>
                <a:schemeClr val="dk1"/>
              </a:solidFill>
              <a:latin typeface="Calibri"/>
              <a:ea typeface="Calibri"/>
              <a:cs typeface="Calibri"/>
              <a:sym typeface="Calibri"/>
            </a:endParaRPr>
          </a:p>
        </p:txBody>
      </p:sp>
      <p:graphicFrame>
        <p:nvGraphicFramePr>
          <p:cNvPr id="175" name="Shape 175"/>
          <p:cNvGraphicFramePr/>
          <p:nvPr/>
        </p:nvGraphicFramePr>
        <p:xfrm>
          <a:off x="299244" y="1763688"/>
          <a:ext cx="3110150" cy="4348540"/>
        </p:xfrm>
        <a:graphic>
          <a:graphicData uri="http://schemas.openxmlformats.org/drawingml/2006/table">
            <a:tbl>
              <a:tblPr firstRow="1" bandRow="1">
                <a:noFill/>
                <a:tableStyleId>{D128AA63-000B-4EFE-AEF5-39104A5A3B73}</a:tableStyleId>
              </a:tblPr>
              <a:tblGrid>
                <a:gridCol w="3110150"/>
              </a:tblGrid>
              <a:tr h="370850">
                <a:tc>
                  <a:txBody>
                    <a:bodyPr/>
                    <a:lstStyle/>
                    <a:p>
                      <a:pPr marL="0" marR="0" lvl="0" indent="0" algn="l" rtl="0">
                        <a:spcBef>
                          <a:spcPts val="0"/>
                        </a:spcBef>
                        <a:spcAft>
                          <a:spcPts val="0"/>
                        </a:spcAft>
                        <a:buNone/>
                      </a:pPr>
                      <a:r>
                        <a:rPr lang="en-GB" sz="1100" u="none" strike="noStrike" cap="none"/>
                        <a:t>Christian Beliefs</a:t>
                      </a:r>
                      <a:endParaRPr sz="1100"/>
                    </a:p>
                  </a:txBody>
                  <a:tcPr marL="91450" marR="91450" marT="45725" marB="45725"/>
                </a:tc>
              </a:tr>
              <a:tr h="370850">
                <a:tc>
                  <a:txBody>
                    <a:bodyPr/>
                    <a:lstStyle/>
                    <a:p>
                      <a:pPr marL="0" marR="0" lvl="0" indent="0" algn="l" rtl="0">
                        <a:spcBef>
                          <a:spcPts val="0"/>
                        </a:spcBef>
                        <a:spcAft>
                          <a:spcPts val="0"/>
                        </a:spcAft>
                        <a:buNone/>
                      </a:pPr>
                      <a:r>
                        <a:rPr lang="en-GB" sz="1100"/>
                        <a:t>1.I believe that Jesus was God inhuman for. This belief is called ‘incarnation’. Jesus was born into poverty as a carpenter’s son.</a:t>
                      </a:r>
                      <a:endParaRPr sz="1100"/>
                    </a:p>
                  </a:txBody>
                  <a:tcPr marL="91450" marR="91450" marT="45725" marB="45725"/>
                </a:tc>
              </a:tr>
              <a:tr h="370850">
                <a:tc>
                  <a:txBody>
                    <a:bodyPr/>
                    <a:lstStyle/>
                    <a:p>
                      <a:pPr marL="0" marR="0" lvl="0" indent="0" algn="l" rtl="0">
                        <a:spcBef>
                          <a:spcPts val="0"/>
                        </a:spcBef>
                        <a:spcAft>
                          <a:spcPts val="0"/>
                        </a:spcAft>
                        <a:buNone/>
                      </a:pPr>
                      <a:r>
                        <a:rPr lang="en-GB" sz="1100"/>
                        <a:t>2.‘Jesus’ means ‘God saves’. I believe that Jesus saved humans from sin by dying on the cross</a:t>
                      </a:r>
                      <a:endParaRPr sz="1100"/>
                    </a:p>
                  </a:txBody>
                  <a:tcPr marL="91450" marR="91450" marT="45725" marB="45725"/>
                </a:tc>
              </a:tr>
              <a:tr h="370850">
                <a:tc>
                  <a:txBody>
                    <a:bodyPr/>
                    <a:lstStyle/>
                    <a:p>
                      <a:pPr marL="0" marR="0" lvl="0" indent="0" algn="l" rtl="0">
                        <a:spcBef>
                          <a:spcPts val="0"/>
                        </a:spcBef>
                        <a:spcAft>
                          <a:spcPts val="0"/>
                        </a:spcAft>
                        <a:buNone/>
                      </a:pPr>
                      <a:r>
                        <a:rPr lang="en-GB" sz="1100"/>
                        <a:t>3.I believe that Jesus was a revolutionary who turned the world upside down. He challenged people to completely rethink their attitudes and change their lives.</a:t>
                      </a:r>
                      <a:endParaRPr sz="1100"/>
                    </a:p>
                  </a:txBody>
                  <a:tcPr marL="91450" marR="91450" marT="45725" marB="45725"/>
                </a:tc>
              </a:tr>
              <a:tr h="370850">
                <a:tc>
                  <a:txBody>
                    <a:bodyPr/>
                    <a:lstStyle/>
                    <a:p>
                      <a:pPr marL="0" marR="0" lvl="0" indent="0" algn="l" rtl="0">
                        <a:spcBef>
                          <a:spcPts val="0"/>
                        </a:spcBef>
                        <a:spcAft>
                          <a:spcPts val="0"/>
                        </a:spcAft>
                        <a:buNone/>
                      </a:pPr>
                      <a:r>
                        <a:rPr lang="en-GB" sz="1100"/>
                        <a:t>4. I believe that Jesus is God’s way of showing humans what love is. In the wedding service in my church, the priest always asks the couple if they are willing to do the best for each other no matter what it might cost them. This is the kind of love I believe God shows through Jesus and wants people to show each other.</a:t>
                      </a:r>
                      <a:endParaRPr sz="1100"/>
                    </a:p>
                  </a:txBody>
                  <a:tcPr marL="91450" marR="91450" marT="45725" marB="45725"/>
                </a:tc>
              </a:tr>
              <a:tr h="370850">
                <a:tc>
                  <a:txBody>
                    <a:bodyPr/>
                    <a:lstStyle/>
                    <a:p>
                      <a:pPr marL="0" marR="0" lvl="0" indent="0" algn="l" rtl="0">
                        <a:spcBef>
                          <a:spcPts val="0"/>
                        </a:spcBef>
                        <a:spcAft>
                          <a:spcPts val="0"/>
                        </a:spcAft>
                        <a:buNone/>
                      </a:pPr>
                      <a:r>
                        <a:rPr lang="en-GB" sz="1100"/>
                        <a:t>5. I believe that Jesus knows who I am and is my best friend. Jesus was betrayed, rejected, and his best friend said he did not know him. There is nothing I can go through that he has not been through.</a:t>
                      </a:r>
                      <a:endParaRPr sz="1100"/>
                    </a:p>
                  </a:txBody>
                  <a:tcPr marL="91450" marR="91450" marT="45725" marB="45725"/>
                </a:tc>
              </a:tr>
            </a:tbl>
          </a:graphicData>
        </a:graphic>
      </p:graphicFrame>
      <p:graphicFrame>
        <p:nvGraphicFramePr>
          <p:cNvPr id="176" name="Shape 176"/>
          <p:cNvGraphicFramePr/>
          <p:nvPr>
            <p:extLst>
              <p:ext uri="{D42A27DB-BD31-4B8C-83A1-F6EECF244321}">
                <p14:modId xmlns:p14="http://schemas.microsoft.com/office/powerpoint/2010/main" val="214629399"/>
              </p:ext>
            </p:extLst>
          </p:nvPr>
        </p:nvGraphicFramePr>
        <p:xfrm>
          <a:off x="3927136" y="1763689"/>
          <a:ext cx="2544950" cy="4392500"/>
        </p:xfrm>
        <a:graphic>
          <a:graphicData uri="http://schemas.openxmlformats.org/drawingml/2006/table">
            <a:tbl>
              <a:tblPr firstRow="1" bandRow="1">
                <a:noFill/>
                <a:tableStyleId>{D128AA63-000B-4EFE-AEF5-39104A5A3B73}</a:tableStyleId>
              </a:tblPr>
              <a:tblGrid>
                <a:gridCol w="2544950"/>
              </a:tblGrid>
              <a:tr h="389625">
                <a:tc>
                  <a:txBody>
                    <a:bodyPr/>
                    <a:lstStyle/>
                    <a:p>
                      <a:pPr marL="0" marR="0" lvl="0" indent="0" algn="l" rtl="0">
                        <a:spcBef>
                          <a:spcPts val="0"/>
                        </a:spcBef>
                        <a:spcAft>
                          <a:spcPts val="0"/>
                        </a:spcAft>
                        <a:buNone/>
                      </a:pPr>
                      <a:r>
                        <a:rPr lang="en-GB" sz="1100"/>
                        <a:t>Bible Quotes</a:t>
                      </a:r>
                      <a:endParaRPr sz="1100"/>
                    </a:p>
                  </a:txBody>
                  <a:tcPr marL="91450" marR="91450" marT="45725" marB="45725"/>
                </a:tc>
              </a:tr>
              <a:tr h="448325">
                <a:tc>
                  <a:txBody>
                    <a:bodyPr/>
                    <a:lstStyle/>
                    <a:p>
                      <a:pPr marL="228600" marR="0" lvl="0" indent="-228600" algn="l" rtl="0">
                        <a:spcBef>
                          <a:spcPts val="0"/>
                        </a:spcBef>
                        <a:spcAft>
                          <a:spcPts val="0"/>
                        </a:spcAft>
                        <a:buClr>
                          <a:schemeClr val="dk1"/>
                        </a:buClr>
                        <a:buSzPts val="1100"/>
                        <a:buFont typeface="Calibri"/>
                        <a:buAutoNum type="alphaUcPeriod"/>
                      </a:pPr>
                      <a:r>
                        <a:rPr lang="en-GB" sz="1100"/>
                        <a:t>‘The one I kiss is the man: arrest him’</a:t>
                      </a:r>
                      <a:endParaRPr/>
                    </a:p>
                    <a:p>
                      <a:pPr marL="0" marR="0" lvl="0" indent="0" algn="l" rtl="0">
                        <a:spcBef>
                          <a:spcPts val="0"/>
                        </a:spcBef>
                        <a:spcAft>
                          <a:spcPts val="0"/>
                        </a:spcAft>
                        <a:buClr>
                          <a:schemeClr val="dk1"/>
                        </a:buClr>
                        <a:buSzPts val="1100"/>
                        <a:buFont typeface="Calibri"/>
                        <a:buNone/>
                      </a:pPr>
                      <a:r>
                        <a:rPr lang="en-GB" sz="1100"/>
                        <a:t>Matthew 26: 45-9</a:t>
                      </a:r>
                      <a:endParaRPr sz="1100"/>
                    </a:p>
                  </a:txBody>
                  <a:tcPr marL="91450" marR="91450" marT="45725" marB="45725"/>
                </a:tc>
              </a:tr>
              <a:tr h="976700">
                <a:tc>
                  <a:txBody>
                    <a:bodyPr/>
                    <a:lstStyle/>
                    <a:p>
                      <a:pPr marL="0" marR="0" lvl="0" indent="0" algn="l" rtl="0">
                        <a:spcBef>
                          <a:spcPts val="0"/>
                        </a:spcBef>
                        <a:spcAft>
                          <a:spcPts val="0"/>
                        </a:spcAft>
                        <a:buNone/>
                      </a:pPr>
                      <a:r>
                        <a:rPr lang="en-GB" sz="1100"/>
                        <a:t>B. ‘She (Mary) wrapped him (Jesus) in cloths and placed him in a manger, because there was no room for them at the inn.’</a:t>
                      </a:r>
                      <a:endParaRPr/>
                    </a:p>
                    <a:p>
                      <a:pPr marL="0" marR="0" lvl="0" indent="0" algn="l" rtl="0">
                        <a:spcBef>
                          <a:spcPts val="0"/>
                        </a:spcBef>
                        <a:spcAft>
                          <a:spcPts val="0"/>
                        </a:spcAft>
                        <a:buNone/>
                      </a:pPr>
                      <a:r>
                        <a:rPr lang="en-GB" sz="1100"/>
                        <a:t>Luke 2:7</a:t>
                      </a:r>
                      <a:endParaRPr sz="1100"/>
                    </a:p>
                  </a:txBody>
                  <a:tcPr marL="91450" marR="91450" marT="45725" marB="45725"/>
                </a:tc>
              </a:tr>
              <a:tr h="976700">
                <a:tc>
                  <a:txBody>
                    <a:bodyPr/>
                    <a:lstStyle/>
                    <a:p>
                      <a:pPr marL="0" marR="0" lvl="0" indent="0" algn="l" rtl="0">
                        <a:spcBef>
                          <a:spcPts val="0"/>
                        </a:spcBef>
                        <a:spcAft>
                          <a:spcPts val="0"/>
                        </a:spcAft>
                        <a:buNone/>
                      </a:pPr>
                      <a:r>
                        <a:rPr lang="en-GB" sz="1100"/>
                        <a:t>C. ‘Carrying his own cross, he went out to the place of the skull (which in Aramaic is called Golgotha). Here they crucified him…’</a:t>
                      </a:r>
                      <a:endParaRPr/>
                    </a:p>
                    <a:p>
                      <a:pPr marL="0" marR="0" lvl="0" indent="0" algn="l" rtl="0">
                        <a:spcBef>
                          <a:spcPts val="0"/>
                        </a:spcBef>
                        <a:spcAft>
                          <a:spcPts val="0"/>
                        </a:spcAft>
                        <a:buNone/>
                      </a:pPr>
                      <a:r>
                        <a:rPr lang="en-GB" sz="1100"/>
                        <a:t>John 19: 17-18</a:t>
                      </a:r>
                      <a:endParaRPr sz="1100"/>
                    </a:p>
                  </a:txBody>
                  <a:tcPr marL="91450" marR="91450" marT="45725" marB="45725"/>
                </a:tc>
              </a:tr>
              <a:tr h="800575">
                <a:tc>
                  <a:txBody>
                    <a:bodyPr/>
                    <a:lstStyle/>
                    <a:p>
                      <a:pPr marL="0" marR="0" lvl="0" indent="0" algn="l" rtl="0">
                        <a:spcBef>
                          <a:spcPts val="0"/>
                        </a:spcBef>
                        <a:spcAft>
                          <a:spcPts val="0"/>
                        </a:spcAft>
                        <a:buNone/>
                      </a:pPr>
                      <a:r>
                        <a:rPr lang="en-GB" sz="1100"/>
                        <a:t>D. ‘ Love the Lord your God with all your heart and soul and with all your mind.. Love your neighbour as yourself.’</a:t>
                      </a:r>
                      <a:endParaRPr/>
                    </a:p>
                    <a:p>
                      <a:pPr marL="0" marR="0" lvl="0" indent="0" algn="l" rtl="0">
                        <a:spcBef>
                          <a:spcPts val="0"/>
                        </a:spcBef>
                        <a:spcAft>
                          <a:spcPts val="0"/>
                        </a:spcAft>
                        <a:buNone/>
                      </a:pPr>
                      <a:r>
                        <a:rPr lang="en-GB" sz="1100"/>
                        <a:t>Mark 12: 30,33</a:t>
                      </a:r>
                      <a:endParaRPr sz="1100"/>
                    </a:p>
                  </a:txBody>
                  <a:tcPr marL="91450" marR="91450" marT="45725" marB="45725"/>
                </a:tc>
              </a:tr>
              <a:tr h="800575">
                <a:tc>
                  <a:txBody>
                    <a:bodyPr/>
                    <a:lstStyle/>
                    <a:p>
                      <a:pPr marL="0" marR="0" lvl="0" indent="0" algn="l" rtl="0">
                        <a:spcBef>
                          <a:spcPts val="0"/>
                        </a:spcBef>
                        <a:spcAft>
                          <a:spcPts val="0"/>
                        </a:spcAft>
                        <a:buNone/>
                      </a:pPr>
                      <a:r>
                        <a:rPr lang="en-GB" sz="1100" dirty="0"/>
                        <a:t>E. ‘No servant is greater than his master, nor is a messenger greater than the one who sent him.’</a:t>
                      </a:r>
                      <a:endParaRPr dirty="0"/>
                    </a:p>
                    <a:p>
                      <a:pPr marL="0" marR="0" lvl="0" indent="0" algn="l" rtl="0">
                        <a:spcBef>
                          <a:spcPts val="0"/>
                        </a:spcBef>
                        <a:spcAft>
                          <a:spcPts val="0"/>
                        </a:spcAft>
                        <a:buNone/>
                      </a:pPr>
                      <a:r>
                        <a:rPr lang="en-GB" sz="1100" dirty="0"/>
                        <a:t>John 13:16</a:t>
                      </a:r>
                      <a:endParaRPr sz="1100" dirty="0"/>
                    </a:p>
                  </a:txBody>
                  <a:tcPr marL="91450" marR="91450" marT="45725" marB="45725"/>
                </a:tc>
              </a:tr>
            </a:tbl>
          </a:graphicData>
        </a:graphic>
      </p:graphicFrame>
      <p:sp>
        <p:nvSpPr>
          <p:cNvPr id="177" name="Shape 177"/>
          <p:cNvSpPr txBox="1"/>
          <p:nvPr/>
        </p:nvSpPr>
        <p:spPr>
          <a:xfrm>
            <a:off x="307975" y="6372200"/>
            <a:ext cx="6136977" cy="233910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What beliefs do you hold?</a:t>
            </a:r>
            <a:endParaRPr/>
          </a:p>
          <a:p>
            <a:pPr marL="0" marR="0" lvl="0" indent="0" algn="l" rtl="0">
              <a:spcBef>
                <a:spcPts val="0"/>
              </a:spcBef>
              <a:spcAft>
                <a:spcPts val="0"/>
              </a:spcAft>
              <a:buNone/>
            </a:pPr>
            <a:r>
              <a:rPr lang="en-GB" sz="1200">
                <a:solidFill>
                  <a:srgbClr val="AEABAB"/>
                </a:solidFill>
                <a:latin typeface="Calibri"/>
                <a:ea typeface="Calibri"/>
                <a:cs typeface="Calibri"/>
                <a:sym typeface="Calibri"/>
              </a:rPr>
              <a:t>_________________________________________________________________________________________________________________________________________________________________________________________________________________________________________</a:t>
            </a:r>
            <a:r>
              <a:rPr lang="en-GB" sz="1200">
                <a:solidFill>
                  <a:schemeClr val="dk1"/>
                </a:solidFill>
                <a:latin typeface="Calibri"/>
                <a:ea typeface="Calibri"/>
                <a:cs typeface="Calibri"/>
                <a:sym typeface="Calibri"/>
              </a:rPr>
              <a:t>How do your beliefs affect your life?</a:t>
            </a:r>
            <a:endParaRPr/>
          </a:p>
          <a:p>
            <a:pPr marL="0" marR="0" lvl="0" indent="0" algn="l" rtl="0">
              <a:spcBef>
                <a:spcPts val="0"/>
              </a:spcBef>
              <a:spcAft>
                <a:spcPts val="0"/>
              </a:spcAft>
              <a:buNone/>
            </a:pPr>
            <a:r>
              <a:rPr lang="en-GB" sz="1200">
                <a:solidFill>
                  <a:srgbClr val="AEABAB"/>
                </a:solidFill>
                <a:latin typeface="Calibri"/>
                <a:ea typeface="Calibri"/>
                <a:cs typeface="Calibri"/>
                <a:sym typeface="Calibri"/>
              </a:rPr>
              <a:t>_________________________________________________________________________________________________________________________________________________________________________________________________________________________________________</a:t>
            </a:r>
            <a:r>
              <a:rPr lang="en-GB" sz="1200">
                <a:solidFill>
                  <a:schemeClr val="dk1"/>
                </a:solidFill>
                <a:latin typeface="Calibri"/>
                <a:ea typeface="Calibri"/>
                <a:cs typeface="Calibri"/>
                <a:sym typeface="Calibri"/>
              </a:rPr>
              <a:t>Do any of these beliefs cause you problems or difficulties?</a:t>
            </a:r>
            <a:endParaRPr/>
          </a:p>
          <a:p>
            <a:pPr marL="0" marR="0" lvl="0" indent="0" algn="l" rtl="0">
              <a:spcBef>
                <a:spcPts val="0"/>
              </a:spcBef>
              <a:spcAft>
                <a:spcPts val="0"/>
              </a:spcAft>
              <a:buNone/>
            </a:pPr>
            <a:r>
              <a:rPr lang="en-GB" sz="1200">
                <a:solidFill>
                  <a:srgbClr val="AEABAB"/>
                </a:solidFill>
                <a:latin typeface="Calibri"/>
                <a:ea typeface="Calibri"/>
                <a:cs typeface="Calibri"/>
                <a:sym typeface="Calibri"/>
              </a:rPr>
              <a:t>______________________________________________________________________________________________________________________________________________________________________________________________________________________</a:t>
            </a:r>
            <a:r>
              <a:rPr lang="en-GB" sz="1400">
                <a:solidFill>
                  <a:srgbClr val="AEABAB"/>
                </a:solidFill>
                <a:latin typeface="Calibri"/>
                <a:ea typeface="Calibri"/>
                <a:cs typeface="Calibri"/>
                <a:sym typeface="Calibri"/>
              </a:rPr>
              <a:t>_________________</a:t>
            </a:r>
            <a:endParaRPr sz="1400">
              <a:solidFill>
                <a:srgbClr val="AEABAB"/>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sldNum" idx="12"/>
          </p:nvPr>
        </p:nvSpPr>
        <p:spPr>
          <a:xfrm>
            <a:off x="4843463" y="8475136"/>
            <a:ext cx="1543050" cy="48683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900">
                <a:solidFill>
                  <a:srgbClr val="888888"/>
                </a:solidFill>
                <a:latin typeface="Calibri"/>
                <a:ea typeface="Calibri"/>
                <a:cs typeface="Calibri"/>
                <a:sym typeface="Calibri"/>
              </a:rPr>
              <a:t>8</a:t>
            </a:fld>
            <a:endParaRPr sz="900">
              <a:solidFill>
                <a:srgbClr val="888888"/>
              </a:solidFill>
              <a:latin typeface="Calibri"/>
              <a:ea typeface="Calibri"/>
              <a:cs typeface="Calibri"/>
              <a:sym typeface="Calibri"/>
            </a:endParaRPr>
          </a:p>
        </p:txBody>
      </p:sp>
      <p:sp>
        <p:nvSpPr>
          <p:cNvPr id="183" name="Shape 183"/>
          <p:cNvSpPr txBox="1"/>
          <p:nvPr/>
        </p:nvSpPr>
        <p:spPr>
          <a:xfrm>
            <a:off x="601080" y="6990655"/>
            <a:ext cx="5616624" cy="55399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Parent/ Carer  comments: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 name="Shape 184"/>
          <p:cNvSpPr txBox="1"/>
          <p:nvPr/>
        </p:nvSpPr>
        <p:spPr>
          <a:xfrm>
            <a:off x="400229" y="8100392"/>
            <a:ext cx="5616624" cy="3693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Date:                              Teacher Signature:</a:t>
            </a:r>
            <a:endParaRPr sz="1800">
              <a:solidFill>
                <a:schemeClr val="dk1"/>
              </a:solidFill>
              <a:latin typeface="Calibri"/>
              <a:ea typeface="Calibri"/>
              <a:cs typeface="Calibri"/>
              <a:sym typeface="Calibri"/>
            </a:endParaRPr>
          </a:p>
        </p:txBody>
      </p:sp>
      <p:sp>
        <p:nvSpPr>
          <p:cNvPr id="185" name="Shape 185"/>
          <p:cNvSpPr txBox="1"/>
          <p:nvPr/>
        </p:nvSpPr>
        <p:spPr>
          <a:xfrm>
            <a:off x="140052" y="388565"/>
            <a:ext cx="6136977" cy="504753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chemeClr val="dk1"/>
                </a:solidFill>
                <a:latin typeface="Calibri"/>
                <a:ea typeface="Calibri"/>
                <a:cs typeface="Calibri"/>
                <a:sym typeface="Calibri"/>
              </a:rPr>
              <a:t>Choose  one of the beliefs from the matching exercise</a:t>
            </a:r>
            <a:endParaRPr/>
          </a:p>
          <a:p>
            <a:pPr marL="0" marR="0" lvl="0" indent="0" algn="l" rtl="0">
              <a:spcBef>
                <a:spcPts val="0"/>
              </a:spcBef>
              <a:spcAft>
                <a:spcPts val="0"/>
              </a:spcAft>
              <a:buNone/>
            </a:pPr>
            <a:r>
              <a:rPr lang="en-GB" sz="1400">
                <a:solidFill>
                  <a:schemeClr val="dk1"/>
                </a:solidFill>
                <a:latin typeface="Calibri"/>
                <a:ea typeface="Calibri"/>
                <a:cs typeface="Calibri"/>
                <a:sym typeface="Calibri"/>
              </a:rPr>
              <a:t>How might this influence the way someone lives their life? </a:t>
            </a:r>
            <a:endParaRPr/>
          </a:p>
          <a:p>
            <a:pPr marL="0" marR="0" lvl="0" indent="0" algn="l" rtl="0">
              <a:spcBef>
                <a:spcPts val="0"/>
              </a:spcBef>
              <a:spcAft>
                <a:spcPts val="0"/>
              </a:spcAft>
              <a:buNone/>
            </a:pPr>
            <a:r>
              <a:rPr lang="en-GB" sz="1400">
                <a:solidFill>
                  <a:srgbClr val="AEABAB"/>
                </a:solidFill>
                <a:latin typeface="Calibri"/>
                <a:ea typeface="Calibri"/>
                <a:cs typeface="Calibri"/>
                <a:sym typeface="Calibr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sz="1400">
              <a:solidFill>
                <a:srgbClr val="AEABAB"/>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n-GB" sz="1400">
                <a:solidFill>
                  <a:schemeClr val="dk1"/>
                </a:solidFill>
                <a:latin typeface="Calibri"/>
                <a:ea typeface="Calibri"/>
                <a:cs typeface="Calibri"/>
                <a:sym typeface="Calibri"/>
              </a:rPr>
              <a:t>What difficulties might that person have if they live by their belief?</a:t>
            </a:r>
            <a:endParaRPr/>
          </a:p>
          <a:p>
            <a:pPr marL="0" marR="0" lvl="0" indent="0" algn="l" rtl="0">
              <a:spcBef>
                <a:spcPts val="0"/>
              </a:spcBef>
              <a:spcAft>
                <a:spcPts val="0"/>
              </a:spcAft>
              <a:buNone/>
            </a:pPr>
            <a:r>
              <a:rPr lang="en-GB" sz="1400" b="1">
                <a:solidFill>
                  <a:schemeClr val="dk1"/>
                </a:solidFill>
                <a:latin typeface="Calibri"/>
                <a:ea typeface="Calibri"/>
                <a:cs typeface="Calibri"/>
                <a:sym typeface="Calibri"/>
              </a:rPr>
              <a:t>It may be difficult to live by this belief because</a:t>
            </a:r>
            <a:endParaRPr/>
          </a:p>
          <a:p>
            <a:pPr marL="0" marR="0" lvl="0" indent="0" algn="l" rtl="0">
              <a:spcBef>
                <a:spcPts val="0"/>
              </a:spcBef>
              <a:spcAft>
                <a:spcPts val="0"/>
              </a:spcAft>
              <a:buNone/>
            </a:pPr>
            <a:r>
              <a:rPr lang="en-GB" sz="1400">
                <a:solidFill>
                  <a:srgbClr val="AEABAB"/>
                </a:solidFill>
                <a:latin typeface="Calibri"/>
                <a:ea typeface="Calibri"/>
                <a:cs typeface="Calibri"/>
                <a:sym typeface="Calibr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sz="1400">
              <a:solidFill>
                <a:srgbClr val="AEABAB"/>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sldNum" idx="12"/>
          </p:nvPr>
        </p:nvSpPr>
        <p:spPr>
          <a:xfrm>
            <a:off x="4869160" y="6228184"/>
            <a:ext cx="1543050" cy="486833"/>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900">
                <a:solidFill>
                  <a:srgbClr val="888888"/>
                </a:solidFill>
                <a:latin typeface="Calibri"/>
                <a:ea typeface="Calibri"/>
                <a:cs typeface="Calibri"/>
                <a:sym typeface="Calibri"/>
              </a:rPr>
              <a:t>9</a:t>
            </a:fld>
            <a:endParaRPr sz="900">
              <a:solidFill>
                <a:srgbClr val="888888"/>
              </a:solidFill>
              <a:latin typeface="Calibri"/>
              <a:ea typeface="Calibri"/>
              <a:cs typeface="Calibri"/>
              <a:sym typeface="Calibri"/>
            </a:endParaRPr>
          </a:p>
        </p:txBody>
      </p:sp>
      <p:sp>
        <p:nvSpPr>
          <p:cNvPr id="191" name="Shape 191"/>
          <p:cNvSpPr txBox="1"/>
          <p:nvPr/>
        </p:nvSpPr>
        <p:spPr>
          <a:xfrm>
            <a:off x="2061050" y="-13158"/>
            <a:ext cx="482453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u="sng">
                <a:solidFill>
                  <a:schemeClr val="dk1"/>
                </a:solidFill>
                <a:latin typeface="Calibri"/>
                <a:ea typeface="Calibri"/>
                <a:cs typeface="Calibri"/>
                <a:sym typeface="Calibri"/>
              </a:rPr>
              <a:t> Week 4: Christians today</a:t>
            </a:r>
            <a:endParaRPr sz="2400" b="1" u="sng">
              <a:solidFill>
                <a:schemeClr val="dk1"/>
              </a:solidFill>
              <a:latin typeface="Calibri"/>
              <a:ea typeface="Calibri"/>
              <a:cs typeface="Calibri"/>
              <a:sym typeface="Calibri"/>
            </a:endParaRPr>
          </a:p>
        </p:txBody>
      </p:sp>
      <p:sp>
        <p:nvSpPr>
          <p:cNvPr id="192" name="Shape 192"/>
          <p:cNvSpPr txBox="1"/>
          <p:nvPr/>
        </p:nvSpPr>
        <p:spPr>
          <a:xfrm>
            <a:off x="155575" y="50146"/>
            <a:ext cx="1617241" cy="3693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u="sng">
                <a:solidFill>
                  <a:schemeClr val="dk1"/>
                </a:solidFill>
                <a:latin typeface="Calibri"/>
                <a:ea typeface="Calibri"/>
                <a:cs typeface="Calibri"/>
                <a:sym typeface="Calibri"/>
              </a:rPr>
              <a:t>Reflection</a:t>
            </a:r>
            <a:endParaRPr sz="1800" b="1" u="sng">
              <a:solidFill>
                <a:schemeClr val="dk1"/>
              </a:solidFill>
              <a:latin typeface="Calibri"/>
              <a:ea typeface="Calibri"/>
              <a:cs typeface="Calibri"/>
              <a:sym typeface="Calibri"/>
            </a:endParaRPr>
          </a:p>
        </p:txBody>
      </p:sp>
      <p:sp>
        <p:nvSpPr>
          <p:cNvPr id="193" name="Shape 193"/>
          <p:cNvSpPr txBox="1"/>
          <p:nvPr/>
        </p:nvSpPr>
        <p:spPr>
          <a:xfrm>
            <a:off x="467357" y="7559461"/>
            <a:ext cx="5616624" cy="64633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Parent/ Carer  comments</a:t>
            </a:r>
            <a:r>
              <a:rPr lang="en-GB" sz="1800">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 name="Shape 194"/>
          <p:cNvSpPr txBox="1"/>
          <p:nvPr/>
        </p:nvSpPr>
        <p:spPr>
          <a:xfrm>
            <a:off x="467357" y="8267338"/>
            <a:ext cx="5616624" cy="27699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Date:                              Teacher Signature:</a:t>
            </a:r>
            <a:endParaRPr sz="1200">
              <a:solidFill>
                <a:schemeClr val="dk1"/>
              </a:solidFill>
              <a:latin typeface="Calibri"/>
              <a:ea typeface="Calibri"/>
              <a:cs typeface="Calibri"/>
              <a:sym typeface="Calibri"/>
            </a:endParaRPr>
          </a:p>
        </p:txBody>
      </p:sp>
      <p:sp>
        <p:nvSpPr>
          <p:cNvPr id="195" name="Shape 195"/>
          <p:cNvSpPr txBox="1"/>
          <p:nvPr/>
        </p:nvSpPr>
        <p:spPr>
          <a:xfrm>
            <a:off x="135409" y="947942"/>
            <a:ext cx="4661743" cy="2862322"/>
          </a:xfrm>
          <a:prstGeom prst="rect">
            <a:avLst/>
          </a:prstGeom>
          <a:noFill/>
          <a:ln w="571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Corrie ten Boom and her sister Betsie were part of a Christian family living in the Netherlands in the 1930’s. As Hitler and the Nazi Party increased their power, Corrie’s family became more aware that the Jews were being persecuted. Jews disappeared overnight, their shops and synagogues were destroyed and they were forced to wear a yellow Star of David, a symbol of Judaism.</a:t>
            </a:r>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Corrie’s family decided to help the Jews and they became part of an underground movement. They hid Jews in a secret room in their house.</a:t>
            </a:r>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The Nazis eventually arrested Corrie and her family. They were questioned and imprisoned.</a:t>
            </a:r>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Corrie and her sister were taken to Ravensbruck concentration camp where they taught their fellow prisoners about Gods love. They prayed not just for their fellow prisoners but also their guards.</a:t>
            </a:r>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Corrie’s father and sister both died while in prison. However, Corrie herself survived and was released in1944.</a:t>
            </a:r>
            <a:endParaRPr sz="1200">
              <a:solidFill>
                <a:schemeClr val="dk1"/>
              </a:solidFill>
              <a:latin typeface="Calibri"/>
              <a:ea typeface="Calibri"/>
              <a:cs typeface="Calibri"/>
              <a:sym typeface="Calibri"/>
            </a:endParaRPr>
          </a:p>
        </p:txBody>
      </p:sp>
      <p:sp>
        <p:nvSpPr>
          <p:cNvPr id="196" name="Shape 196"/>
          <p:cNvSpPr/>
          <p:nvPr/>
        </p:nvSpPr>
        <p:spPr>
          <a:xfrm>
            <a:off x="213388" y="548844"/>
            <a:ext cx="6124562"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cap="none">
                <a:solidFill>
                  <a:srgbClr val="FF9356"/>
                </a:solidFill>
                <a:latin typeface="Calibri"/>
                <a:ea typeface="Calibri"/>
                <a:cs typeface="Calibri"/>
                <a:sym typeface="Calibri"/>
              </a:rPr>
              <a:t>How do Christians put these beliefs into practice in their lives?</a:t>
            </a:r>
            <a:endParaRPr sz="1800" b="1" cap="none">
              <a:solidFill>
                <a:srgbClr val="FF9356"/>
              </a:solidFill>
              <a:latin typeface="Calibri"/>
              <a:ea typeface="Calibri"/>
              <a:cs typeface="Calibri"/>
              <a:sym typeface="Calibri"/>
            </a:endParaRPr>
          </a:p>
        </p:txBody>
      </p:sp>
      <p:sp>
        <p:nvSpPr>
          <p:cNvPr id="197" name="Shape 197"/>
          <p:cNvSpPr txBox="1"/>
          <p:nvPr/>
        </p:nvSpPr>
        <p:spPr>
          <a:xfrm>
            <a:off x="260400" y="4143141"/>
            <a:ext cx="6120680" cy="3416320"/>
          </a:xfrm>
          <a:prstGeom prst="rect">
            <a:avLst/>
          </a:prstGeom>
          <a:noFill/>
          <a:ln>
            <a:noFill/>
          </a:ln>
        </p:spPr>
        <p:txBody>
          <a:bodyPr spcFirstLastPara="1" wrap="square" lIns="91425" tIns="45700" rIns="91425" bIns="45700" anchor="t" anchorCtr="0">
            <a:noAutofit/>
          </a:bodyPr>
          <a:lstStyle/>
          <a:p>
            <a:pPr marL="228600" marR="0" lvl="0" indent="-228600" algn="l" rtl="0">
              <a:spcBef>
                <a:spcPts val="0"/>
              </a:spcBef>
              <a:spcAft>
                <a:spcPts val="0"/>
              </a:spcAft>
              <a:buClr>
                <a:schemeClr val="dk1"/>
              </a:buClr>
              <a:buSzPts val="1200"/>
              <a:buFont typeface="Calibri"/>
              <a:buAutoNum type="arabicPeriod"/>
            </a:pPr>
            <a:r>
              <a:rPr lang="en-GB" sz="1200">
                <a:solidFill>
                  <a:schemeClr val="dk1"/>
                </a:solidFill>
                <a:latin typeface="Calibri"/>
                <a:ea typeface="Calibri"/>
                <a:cs typeface="Calibri"/>
                <a:sym typeface="Calibri"/>
              </a:rPr>
              <a:t>Which of the teaching from the Bible (last week homework) do you think Corrie and her family demonstrated? Explain your answer.</a:t>
            </a:r>
            <a:endParaRPr/>
          </a:p>
          <a:p>
            <a:pPr marL="0" marR="0" lvl="0" indent="0" algn="l" rtl="0">
              <a:spcBef>
                <a:spcPts val="0"/>
              </a:spcBef>
              <a:spcAft>
                <a:spcPts val="0"/>
              </a:spcAft>
              <a:buNone/>
            </a:pPr>
            <a:r>
              <a:rPr lang="en-GB" sz="1200">
                <a:solidFill>
                  <a:srgbClr val="AEABAB"/>
                </a:solidFill>
                <a:latin typeface="Calibri"/>
                <a:ea typeface="Calibri"/>
                <a:cs typeface="Calibri"/>
                <a:sym typeface="Calibri"/>
              </a:rPr>
              <a:t>I think the teaching  that Corrie and her family have demonstrated  is</a:t>
            </a:r>
            <a:endParaRPr/>
          </a:p>
          <a:p>
            <a:pPr marL="0" marR="0" lvl="0" indent="0" algn="l" rtl="0">
              <a:spcBef>
                <a:spcPts val="0"/>
              </a:spcBef>
              <a:spcAft>
                <a:spcPts val="0"/>
              </a:spcAft>
              <a:buNone/>
            </a:pPr>
            <a:r>
              <a:rPr lang="en-GB" sz="1200">
                <a:solidFill>
                  <a:srgbClr val="AEABAB"/>
                </a:solidFill>
                <a:latin typeface="Calibri"/>
                <a:ea typeface="Calibri"/>
                <a:cs typeface="Calibri"/>
                <a:sym typeface="Calibri"/>
              </a:rPr>
              <a:t>__________________________________________________________________________________________________________________________________________________________</a:t>
            </a:r>
            <a:endParaRPr/>
          </a:p>
          <a:p>
            <a:pPr marL="0" marR="0" lvl="0" indent="0" algn="l" rtl="0">
              <a:spcBef>
                <a:spcPts val="0"/>
              </a:spcBef>
              <a:spcAft>
                <a:spcPts val="0"/>
              </a:spcAft>
              <a:buNone/>
            </a:pPr>
            <a:r>
              <a:rPr lang="en-GB" sz="1200">
                <a:solidFill>
                  <a:srgbClr val="AEABAB"/>
                </a:solidFill>
                <a:latin typeface="Calibri"/>
                <a:ea typeface="Calibri"/>
                <a:cs typeface="Calibri"/>
                <a:sym typeface="Calibri"/>
              </a:rPr>
              <a:t>I think this because</a:t>
            </a:r>
            <a:endParaRPr/>
          </a:p>
          <a:p>
            <a:pPr marL="0" marR="0" lvl="0" indent="0" algn="l" rtl="0">
              <a:spcBef>
                <a:spcPts val="0"/>
              </a:spcBef>
              <a:spcAft>
                <a:spcPts val="0"/>
              </a:spcAft>
              <a:buNone/>
            </a:pPr>
            <a:r>
              <a:rPr lang="en-GB" sz="1200">
                <a:solidFill>
                  <a:srgbClr val="AEABAB"/>
                </a:solidFill>
                <a:latin typeface="Calibri"/>
                <a:ea typeface="Calibri"/>
                <a:cs typeface="Calibri"/>
                <a:sym typeface="Calibri"/>
              </a:rPr>
              <a:t>_______________________________________________________________________________________________________________________________________________________________________________________________________________________________________</a:t>
            </a:r>
            <a:endParaRPr sz="1200">
              <a:solidFill>
                <a:srgbClr val="AEABAB"/>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2. Research the story of Corrie ten Boom further. A good starting point is </a:t>
            </a:r>
            <a:r>
              <a:rPr lang="en-GB" sz="1200" i="1" u="sng">
                <a:solidFill>
                  <a:schemeClr val="hlink"/>
                </a:solidFill>
                <a:latin typeface="Calibri"/>
                <a:ea typeface="Calibri"/>
                <a:cs typeface="Calibri"/>
                <a:sym typeface="Calibri"/>
                <a:hlinkClick r:id="rId3"/>
              </a:rPr>
              <a:t>https://www.corrietenboom.com</a:t>
            </a:r>
            <a:endParaRPr sz="1200" i="1">
              <a:solidFill>
                <a:schemeClr val="dk1"/>
              </a:solidFill>
              <a:latin typeface="Calibri"/>
              <a:ea typeface="Calibri"/>
              <a:cs typeface="Calibri"/>
              <a:sym typeface="Calibri"/>
            </a:endParaRPr>
          </a:p>
          <a:p>
            <a:pPr marL="0" marR="0" lvl="0" indent="0" algn="l" rtl="0">
              <a:spcBef>
                <a:spcPts val="0"/>
              </a:spcBef>
              <a:spcAft>
                <a:spcPts val="0"/>
              </a:spcAft>
              <a:buNone/>
            </a:pPr>
            <a:r>
              <a:rPr lang="en-GB" sz="1200" i="1">
                <a:solidFill>
                  <a:schemeClr val="dk1"/>
                </a:solidFill>
                <a:latin typeface="Calibri"/>
                <a:ea typeface="Calibri"/>
                <a:cs typeface="Calibri"/>
                <a:sym typeface="Calibri"/>
              </a:rPr>
              <a:t>Find out 10 interesting facts about how Corries beliefs affected her life.</a:t>
            </a:r>
            <a:endParaRPr/>
          </a:p>
          <a:p>
            <a:pPr marL="0" marR="0" lvl="0" indent="0" algn="l" rtl="0">
              <a:spcBef>
                <a:spcPts val="0"/>
              </a:spcBef>
              <a:spcAft>
                <a:spcPts val="0"/>
              </a:spcAft>
              <a:buNone/>
            </a:pPr>
            <a:r>
              <a:rPr lang="en-GB" sz="1200" i="1">
                <a:solidFill>
                  <a:srgbClr val="AEABAB"/>
                </a:solidFill>
                <a:latin typeface="Calibri"/>
                <a:ea typeface="Calibri"/>
                <a:cs typeface="Calibri"/>
                <a:sym typeface="Calibr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sz="1200">
              <a:solidFill>
                <a:srgbClr val="AEABAB"/>
              </a:solidFill>
              <a:latin typeface="Calibri"/>
              <a:ea typeface="Calibri"/>
              <a:cs typeface="Calibri"/>
              <a:sym typeface="Calibri"/>
            </a:endParaRPr>
          </a:p>
        </p:txBody>
      </p:sp>
      <p:pic>
        <p:nvPicPr>
          <p:cNvPr id="198" name="Shape 198"/>
          <p:cNvPicPr preferRelativeResize="0"/>
          <p:nvPr/>
        </p:nvPicPr>
        <p:blipFill rotWithShape="1">
          <a:blip r:embed="rId4">
            <a:alphaModFix/>
          </a:blip>
          <a:srcRect/>
          <a:stretch/>
        </p:blipFill>
        <p:spPr>
          <a:xfrm>
            <a:off x="5085184" y="1331640"/>
            <a:ext cx="1656184" cy="1752600"/>
          </a:xfrm>
          <a:prstGeom prst="rect">
            <a:avLst/>
          </a:prstGeom>
          <a:noFill/>
          <a:ln>
            <a:noFill/>
          </a:ln>
        </p:spPr>
      </p:pic>
    </p:spTree>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1947</Words>
  <Application>Microsoft Office PowerPoint</Application>
  <PresentationFormat>On-screen Show (4:3)</PresentationFormat>
  <Paragraphs>321</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Noto Sans Symbols</vt:lpstr>
      <vt:lpstr>Comic Sans MS</vt:lpstr>
      <vt:lpstr>Schoolbell</vt:lpstr>
      <vt:lpstr>Verdana</vt:lpstr>
      <vt:lpstr>Calibri</vt:lpstr>
      <vt:lpstr>Times New Roman</vt:lpstr>
      <vt:lpstr>1_Office Theme</vt:lpstr>
      <vt:lpstr>PowerPoint Presentation</vt:lpstr>
      <vt:lpstr>The Purpose of Home Learning …… p3  What is Faith?… p4 To be completed Week 1 Belief in Action… p 5-6 To be completed Week  2 Beliefs about Jesus… p7-8 To be completed Week  3 Christians Today  …p9 To be completed Week  4 Martin Luther King  Research.… p10 To be completed Week 5 Martin Luther King II…. P11 To be completed Week 6 Revision for Knowledge Test …..p12 To be completed Week 7 Oscar Romero Research…. P13 To be completed Week 8 Oscar Romero II ….p14 To be completed Week 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REYNOLDS</dc:creator>
  <cp:lastModifiedBy>Windows User</cp:lastModifiedBy>
  <cp:revision>4</cp:revision>
  <dcterms:modified xsi:type="dcterms:W3CDTF">2018-07-05T14:12:08Z</dcterms:modified>
</cp:coreProperties>
</file>